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677" r:id="rId6"/>
    <p:sldMasterId id="2147483689" r:id="rId7"/>
    <p:sldMasterId id="2147483696" r:id="rId8"/>
  </p:sldMasterIdLst>
  <p:notesMasterIdLst>
    <p:notesMasterId r:id="rId16"/>
  </p:notesMasterIdLst>
  <p:sldIdLst>
    <p:sldId id="1054" r:id="rId9"/>
    <p:sldId id="1046" r:id="rId10"/>
    <p:sldId id="1029" r:id="rId11"/>
    <p:sldId id="1056" r:id="rId12"/>
    <p:sldId id="1057" r:id="rId13"/>
    <p:sldId id="1058" r:id="rId14"/>
    <p:sldId id="105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69F"/>
    <a:srgbClr val="222F52"/>
    <a:srgbClr val="FFFFFF"/>
    <a:srgbClr val="212F53"/>
    <a:srgbClr val="283892"/>
    <a:srgbClr val="BCD5EC"/>
    <a:srgbClr val="283891"/>
    <a:srgbClr val="293995"/>
    <a:srgbClr val="B5221F"/>
    <a:srgbClr val="87B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E98F5-20C3-EC44-AB1B-6A32080B6B65}" v="1" dt="2024-10-15T12:24:02.337"/>
    <p1510:client id="{F80DBDC0-DB64-464A-A4D0-778C6731A7DB}" v="2" dt="2024-10-15T12:18:56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B3892-6EF7-4C06-8CC2-626621D9D516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5C55D-18F4-4B9B-B66E-404DCAAD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C55D-18F4-4B9B-B66E-404DCAADC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lift.technology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communications@almmii.org" TargetMode="External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6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2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8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8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3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0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1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5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CEEAB8-A6FB-1C91-51B0-467F90424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9E4D9-E20A-81AD-DE48-5B724633B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92AD5-BB00-D82A-5FC7-D0E66DCC0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489" y="4395245"/>
            <a:ext cx="6003911" cy="490037"/>
          </a:xfrm>
          <a:prstGeom prst="rect">
            <a:avLst/>
          </a:prstGeom>
        </p:spPr>
        <p:txBody>
          <a:bodyPr anchor="b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PROJECT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81AC6-0438-6B5B-8FBD-C048649DA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489" y="4977357"/>
            <a:ext cx="6003911" cy="345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Name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6DEAA-8AC9-FAF1-7AB8-4941698C2D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71" y="1969567"/>
            <a:ext cx="3172234" cy="1775448"/>
          </a:xfrm>
          <a:prstGeom prst="rect">
            <a:avLst/>
          </a:prstGeom>
        </p:spPr>
      </p:pic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AE91A047-748A-F6CB-7820-F7664C537E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5072" y="5391359"/>
            <a:ext cx="6003911" cy="3968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i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DD MMM YY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CB294-EB5B-01DE-36E1-A429E0436A87}"/>
              </a:ext>
            </a:extLst>
          </p:cNvPr>
          <p:cNvSpPr txBox="1"/>
          <p:nvPr userDrawn="1"/>
        </p:nvSpPr>
        <p:spPr>
          <a:xfrm>
            <a:off x="625072" y="6294311"/>
            <a:ext cx="46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is operated by the American Lightweight Materials Manufacturing Innovation Institute (ALMMII), a Detroit-based 501©3 nonprofit</a:t>
            </a:r>
          </a:p>
        </p:txBody>
      </p:sp>
    </p:spTree>
    <p:extLst>
      <p:ext uri="{BB962C8B-B14F-4D97-AF65-F5344CB8AC3E}">
        <p14:creationId xmlns:p14="http://schemas.microsoft.com/office/powerpoint/2010/main" val="50227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5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166F6C-C529-433F-B684-B19F60ABE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439"/>
            <a:ext cx="8918122" cy="649224"/>
          </a:xfrm>
          <a:prstGeom prst="rect">
            <a:avLst/>
          </a:prstGeom>
        </p:spPr>
        <p:txBody>
          <a:bodyPr anchor="t" anchorCtr="0"/>
          <a:lstStyle>
            <a:lvl1pPr>
              <a:defRPr sz="36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0ADE798-A155-4F37-B060-9521A6D624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620" y="1733181"/>
            <a:ext cx="9987580" cy="39818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This is the subhead space</a:t>
            </a:r>
          </a:p>
        </p:txBody>
      </p:sp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0E87772A-2C68-8F8E-EE36-12816C914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50432750-84ED-CC54-12F0-192D7EDA973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2D1849B-405C-588E-0911-49ECDE39ABB5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FA97A-C7FF-B760-D933-9B80DB741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</p:spTree>
    <p:extLst>
      <p:ext uri="{BB962C8B-B14F-4D97-AF65-F5344CB8AC3E}">
        <p14:creationId xmlns:p14="http://schemas.microsoft.com/office/powerpoint/2010/main" val="271475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C257448F-494F-70EB-8D91-BD88A3A1205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A4E02162-CB9F-2C4A-58A3-BEAFC732382A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6AAB1-EA04-1BBB-29E4-51E40887D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5" name="Picture 4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F324C236-B154-C838-E686-67A5D15E3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4F4E59-59F9-1B40-4581-678463CB6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25517"/>
            <a:ext cx="3903134" cy="961273"/>
          </a:xfrm>
          <a:prstGeom prst="rect">
            <a:avLst/>
          </a:prstGeom>
        </p:spPr>
        <p:txBody>
          <a:bodyPr anchor="b"/>
          <a:lstStyle>
            <a:lvl1pPr>
              <a:defRPr sz="60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23623-7555-77A5-B8CB-AA008CA47623}"/>
              </a:ext>
            </a:extLst>
          </p:cNvPr>
          <p:cNvSpPr txBox="1"/>
          <p:nvPr userDrawn="1"/>
        </p:nvSpPr>
        <p:spPr>
          <a:xfrm>
            <a:off x="831850" y="3110653"/>
            <a:ext cx="4972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1400 Rosa Parks Blvd.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Detroit, Michigan 48216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(313) 309-9003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2" name="Picture 11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B86FC3AF-7514-E690-4310-18EDCDF9D0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599A5B-BB3A-8BE1-0EC7-E28BC542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4" name="Picture 6" descr="Image result for linkedin reverse logo">
            <a:extLst>
              <a:ext uri="{FF2B5EF4-FFF2-40B4-BE49-F238E27FC236}">
                <a16:creationId xmlns:a16="http://schemas.microsoft.com/office/drawing/2014/main" id="{9F1252D9-0103-DE06-DB77-5F918A486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46" y="5101695"/>
            <a:ext cx="384403" cy="4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CA0591-869C-0373-9363-7189D0B9855C}"/>
              </a:ext>
            </a:extLst>
          </p:cNvPr>
          <p:cNvSpPr txBox="1"/>
          <p:nvPr userDrawn="1"/>
        </p:nvSpPr>
        <p:spPr>
          <a:xfrm>
            <a:off x="1275449" y="5132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0998E-533D-E033-1663-619F3CFE21DF}"/>
              </a:ext>
            </a:extLst>
          </p:cNvPr>
          <p:cNvSpPr txBox="1"/>
          <p:nvPr userDrawn="1"/>
        </p:nvSpPr>
        <p:spPr>
          <a:xfrm>
            <a:off x="2519194" y="5117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17" name="Picture 1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92341C06-EE5A-178E-744E-3717CF6E613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4" y="5149743"/>
            <a:ext cx="267699" cy="273611"/>
          </a:xfrm>
          <a:prstGeom prst="rect">
            <a:avLst/>
          </a:prstGeom>
        </p:spPr>
      </p:pic>
      <p:pic>
        <p:nvPicPr>
          <p:cNvPr id="18" name="Picture 17" descr="A black letter f in a white circle&#10;&#10;Description automatically generated">
            <a:extLst>
              <a:ext uri="{FF2B5EF4-FFF2-40B4-BE49-F238E27FC236}">
                <a16:creationId xmlns:a16="http://schemas.microsoft.com/office/drawing/2014/main" id="{3E876D82-0610-156D-54DB-F72FB1CB2A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6" y="5727341"/>
            <a:ext cx="305851" cy="305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C4404-DCB9-5BAE-13E0-3D62DE794028}"/>
              </a:ext>
            </a:extLst>
          </p:cNvPr>
          <p:cNvSpPr txBox="1"/>
          <p:nvPr userDrawn="1"/>
        </p:nvSpPr>
        <p:spPr>
          <a:xfrm>
            <a:off x="1262096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B8660D08-AE7F-AE28-7B12-16BF641A2B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5" y="5727342"/>
            <a:ext cx="321791" cy="321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7BB8C-DE48-3594-EBBB-75164ECDD19C}"/>
              </a:ext>
            </a:extLst>
          </p:cNvPr>
          <p:cNvSpPr txBox="1"/>
          <p:nvPr userDrawn="1"/>
        </p:nvSpPr>
        <p:spPr>
          <a:xfrm>
            <a:off x="3527975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</p:spTree>
    <p:extLst>
      <p:ext uri="{BB962C8B-B14F-4D97-AF65-F5344CB8AC3E}">
        <p14:creationId xmlns:p14="http://schemas.microsoft.com/office/powerpoint/2010/main" val="1209151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1F887333-5D5D-7296-F235-D95A09CACB06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EBA144-ADA2-0CE6-2BE3-24C713A0AC2F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lanet with lights and a large hurricane&#10;&#10;Description automatically generated with medium confidence">
            <a:extLst>
              <a:ext uri="{FF2B5EF4-FFF2-40B4-BE49-F238E27FC236}">
                <a16:creationId xmlns:a16="http://schemas.microsoft.com/office/drawing/2014/main" id="{C3BD272D-AA37-44CF-1FDB-10943B277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D218CF7-DF14-06B0-A6C5-64369D407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551949"/>
            <a:ext cx="7778750" cy="961273"/>
          </a:xfrm>
          <a:prstGeom prst="rect">
            <a:avLst/>
          </a:prstGeom>
        </p:spPr>
        <p:txBody>
          <a:bodyPr anchor="b"/>
          <a:lstStyle>
            <a:lvl1pPr>
              <a:defRPr sz="44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Divider Page</a:t>
            </a:r>
          </a:p>
        </p:txBody>
      </p:sp>
      <p:pic>
        <p:nvPicPr>
          <p:cNvPr id="24" name="Picture 23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E3193D3F-8DD4-C460-F651-6190E0C19A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369FAEBE-7765-A270-A74D-34939BBF47EC}"/>
              </a:ext>
            </a:extLst>
          </p:cNvPr>
          <p:cNvSpPr txBox="1"/>
          <p:nvPr userDrawn="1"/>
        </p:nvSpPr>
        <p:spPr>
          <a:xfrm>
            <a:off x="612648" y="6547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37966719-47E7-BAF1-858F-DA80E612DAEC}"/>
              </a:ext>
            </a:extLst>
          </p:cNvPr>
          <p:cNvSpPr txBox="1">
            <a:spLocks/>
          </p:cNvSpPr>
          <p:nvPr userDrawn="1"/>
        </p:nvSpPr>
        <p:spPr>
          <a:xfrm>
            <a:off x="9198864" y="6501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7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74D976-7ACD-14AF-2940-626C0EF4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80AEB3-C3EA-05A2-8E0B-4F5FA20CB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30392"/>
            <a:ext cx="10576559" cy="4608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E9E89F-8BCA-EA28-DDCA-AD5A04D7D3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1086928"/>
            <a:ext cx="7292023" cy="35368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/>
              <a:t>This is the subhead text</a:t>
            </a:r>
          </a:p>
        </p:txBody>
      </p:sp>
    </p:spTree>
    <p:extLst>
      <p:ext uri="{BB962C8B-B14F-4D97-AF65-F5344CB8AC3E}">
        <p14:creationId xmlns:p14="http://schemas.microsoft.com/office/powerpoint/2010/main" val="3666638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137C-C640-7F7E-4F03-1D442422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AB30-1899-5C95-4ADD-E9A23F77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D668-C5E1-BF63-4056-5ECEC92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4554-7C79-822D-082B-B09C9C1C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67D64-CE8C-BC00-B6C0-ADDC2243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2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65F5-0E28-4BA1-5EFB-7B99CAC3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B2408-C4D7-3367-34DA-60654A0FA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6BD3-3F31-BAF7-D6A9-2C136EB8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5DA3-8659-23BB-3BE0-0138C76E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6685-D912-3125-7796-B0B21A81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1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955C-0904-C254-E28C-6CDD988B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EC79-4FE9-65A6-ACBD-CC43347A2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84C90-F10F-80BD-2D10-847BD5D8A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2971F-255D-5CE8-6125-89F06760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355CD-A2A6-3924-742F-8E5C8B4C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7F32C-75F0-B27D-1A5C-6289C911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3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630C-278E-F1AF-533E-B40F7C3C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40"/>
            <a:ext cx="10515600" cy="365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C49D7-0941-9ED0-3C16-9BEF5E8A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6CB92-03B2-54CE-3BBC-3C655D109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13710-F674-6ACA-C2F4-CD75763B6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844A0-6EB4-F595-AB23-796E2F06E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8DC78-4408-89D1-D193-F88CC433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A2574-E2B7-7952-8D31-12F2D8E4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E2B55-5FD8-2325-D2A5-11F6CE21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12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F284-F444-4B5D-49CA-20DB33C2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3B96E-7A31-8A53-B083-77DE854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1EAD7-AE17-0C8D-4112-198B51E4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01248-4778-4959-A58F-F72497FA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6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EBE02-9B04-9CF0-2860-C24CC641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499C1-0F23-22BE-5A20-EE19DFE1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ED825-7381-A19C-1D09-70BFB54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515C-638C-7849-1C37-00B1AA58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F864-CB77-1E01-24EE-56F34EAD2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A294E-97B8-98BD-9EB1-94FF0501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13E20-5776-340D-5F47-76071471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D5FAC-C2BB-88A8-67AA-D623157D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8FB01-21AC-7B37-352F-27082B46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1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F782-A4AF-63B5-6E7B-6FDC28CD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A948C-13CB-5922-A5EC-26A3C9065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DB5CF-7EE5-44BA-CCE8-6B0BBA234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34E23-3A54-2CE9-3D89-A5BE43D9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310A5-FBA7-E42C-A0BF-319CD560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2335-D4AF-5A0F-2B33-60AC906E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F6E4-D2C6-1D34-7873-CB4E00B2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68A9A-3404-2DBA-3268-6EFAF4942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590C8-ACEA-EF3F-8595-3A4F0277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1C5D-133B-46B7-80D1-D08EE87A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E014-BAFD-1278-F022-C539A154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61D3D-ECA1-8700-F09F-D7D07D727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6C650-17BB-1B1B-CC8C-9B339329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F487-6DFE-A12A-C8B1-37C8BACD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DAF26-1830-4656-A897-EB305A1F7798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362C-E791-FADB-0416-215EB37A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FD8D4-5DC7-E5E7-B9FB-8EB1316F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CE0D90-9349-40FE-8AF0-DD7BDB6F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9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619-8AA0-AAFD-4E4D-249F7077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73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Advanced Materials Challenge</a:t>
            </a:r>
          </a:p>
        </p:txBody>
      </p:sp>
    </p:spTree>
    <p:extLst>
      <p:ext uri="{BB962C8B-B14F-4D97-AF65-F5344CB8AC3E}">
        <p14:creationId xmlns:p14="http://schemas.microsoft.com/office/powerpoint/2010/main" val="374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3802572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4862661"/>
            <a:ext cx="1622747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25A08-450A-441E-A7D5-B72C675082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" y="4940243"/>
            <a:ext cx="1679355" cy="584775"/>
          </a:xfrm>
          <a:prstGeom prst="rect">
            <a:avLst/>
          </a:prstGeom>
        </p:spPr>
      </p:pic>
      <p:pic>
        <p:nvPicPr>
          <p:cNvPr id="11" name="Picture 2" descr="U.S. Department of Commerce">
            <a:extLst>
              <a:ext uri="{FF2B5EF4-FFF2-40B4-BE49-F238E27FC236}">
                <a16:creationId xmlns:a16="http://schemas.microsoft.com/office/drawing/2014/main" id="{EA4ECF8C-6EC1-4793-910F-02BAD0D0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69" y="5651655"/>
            <a:ext cx="850775" cy="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14907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latin typeface="+mn-lt"/>
              </a:rPr>
              <a:t>LIFT Advanced Materials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69EB5-2B18-43DD-9F7E-91EA628D2CA6}"/>
              </a:ext>
            </a:extLst>
          </p:cNvPr>
          <p:cNvSpPr txBox="1"/>
          <p:nvPr userDrawn="1"/>
        </p:nvSpPr>
        <p:spPr>
          <a:xfrm>
            <a:off x="8668964" y="110678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Project #: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E39A7-CAE0-4EF8-B558-48339EAE216C}"/>
              </a:ext>
            </a:extLst>
          </p:cNvPr>
          <p:cNvSpPr txBox="1"/>
          <p:nvPr userDrawn="1"/>
        </p:nvSpPr>
        <p:spPr>
          <a:xfrm>
            <a:off x="10060189" y="110679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F8D8A-FC77-4A24-B779-876235AEAB03}"/>
              </a:ext>
            </a:extLst>
          </p:cNvPr>
          <p:cNvSpPr txBox="1"/>
          <p:nvPr userDrawn="1"/>
        </p:nvSpPr>
        <p:spPr>
          <a:xfrm>
            <a:off x="-176332" y="107630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/>
              <a:t>Proposal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FA1A-2093-4988-8BA1-34DC66691869}"/>
              </a:ext>
            </a:extLst>
          </p:cNvPr>
          <p:cNvSpPr txBox="1"/>
          <p:nvPr userDrawn="1"/>
        </p:nvSpPr>
        <p:spPr>
          <a:xfrm>
            <a:off x="1214893" y="107631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>
                <a:solidFill>
                  <a:srgbClr val="FF0000"/>
                </a:solidFill>
              </a:rPr>
              <a:t>LIFT Internal</a:t>
            </a:r>
          </a:p>
        </p:txBody>
      </p:sp>
    </p:spTree>
    <p:extLst>
      <p:ext uri="{BB962C8B-B14F-4D97-AF65-F5344CB8AC3E}">
        <p14:creationId xmlns:p14="http://schemas.microsoft.com/office/powerpoint/2010/main" val="413222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A2F2C-0BB3-E51E-FD08-FDD7BB73C39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13662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F53B-15BF-E256-3C70-B400F1D3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583011"/>
            <a:ext cx="10576559" cy="465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electric blue, blue, star, majorelle blue&#10;&#10;Description automatically generated">
            <a:extLst>
              <a:ext uri="{FF2B5EF4-FFF2-40B4-BE49-F238E27FC236}">
                <a16:creationId xmlns:a16="http://schemas.microsoft.com/office/drawing/2014/main" id="{79B748F4-EFB4-071D-9CAA-E1E3C5CDC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9268"/>
            <a:ext cx="12192000" cy="348732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B10B4413-649C-7D1C-43E3-70F9B5FF5FE9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A030FAD-E8E3-07D0-C773-CE146C5AE213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D6C8C-8D4E-D238-874D-5CE96398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1439"/>
            <a:ext cx="10515600" cy="649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8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youtu.be/E2_pQsaqPzo" TargetMode="External"/><Relationship Id="rId4" Type="http://schemas.openxmlformats.org/officeDocument/2006/relationships/hyperlink" Target="https://youtu.be/ekJ8MJX4Tu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85B35E-B7CE-44CF-BD77-25D0EF17A3F3}"/>
              </a:ext>
            </a:extLst>
          </p:cNvPr>
          <p:cNvSpPr txBox="1"/>
          <p:nvPr/>
        </p:nvSpPr>
        <p:spPr>
          <a:xfrm>
            <a:off x="10144125" y="62484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Rev. 1</a:t>
            </a:r>
          </a:p>
          <a:p>
            <a:r>
              <a:rPr lang="en-US" sz="1400" i="1">
                <a:solidFill>
                  <a:schemeClr val="bg1"/>
                </a:solidFill>
              </a:rPr>
              <a:t>DEV 6/23/2023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928D9-03AC-ECC5-57C0-31EAD4FE6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Materials Challenge</a:t>
            </a:r>
            <a:r>
              <a:rPr lang="en-US" sz="2800" dirty="0">
                <a:solidFill>
                  <a:schemeClr val="bg1"/>
                </a:solidFill>
              </a:rPr>
              <a:t> Program (AMC 2024)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08334F-B394-92B1-523F-F64439DD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>
                <a:solidFill>
                  <a:schemeClr val="bg1"/>
                </a:solidFill>
              </a:rPr>
              <a:t>Project Call</a:t>
            </a:r>
            <a:endParaRPr lang="en-US" sz="24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556E2-570F-C1D2-9988-E10B97FAF0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10/15/2024</a:t>
            </a:r>
          </a:p>
        </p:txBody>
      </p:sp>
    </p:spTree>
    <p:extLst>
      <p:ext uri="{BB962C8B-B14F-4D97-AF65-F5344CB8AC3E}">
        <p14:creationId xmlns:p14="http://schemas.microsoft.com/office/powerpoint/2010/main" val="327609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7481-343B-BA27-E3EF-63FB01FD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E338-263D-3541-DA5D-2953EE40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attached forms to submit your project:</a:t>
            </a:r>
          </a:p>
          <a:p>
            <a:r>
              <a:rPr lang="en-US" dirty="0"/>
              <a:t>Include proposed budget (Maximum $750,000 from LIFT) and timeline (12 months)  </a:t>
            </a:r>
          </a:p>
          <a:p>
            <a:r>
              <a:rPr lang="en-US" dirty="0"/>
              <a:t>Projects will be evaluated on: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Technological Merit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Technology MRL Level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Program Timing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Funding Requirement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MII Member Engagement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Cost Share Commitment (minimum 25% cost share is required)</a:t>
            </a:r>
          </a:p>
          <a:p>
            <a:r>
              <a:rPr lang="en-US" dirty="0"/>
              <a:t>Submit completed forms to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https://lift.technology/project-calls/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Click to register for LIFT’s Q&amp;A Sessions: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 dirty="0"/>
              <a:t>October 24</a:t>
            </a:r>
            <a:r>
              <a:rPr lang="en-US" sz="1600" baseline="30000" dirty="0"/>
              <a:t>th</a:t>
            </a:r>
            <a:r>
              <a:rPr lang="en-US" sz="1600" dirty="0"/>
              <a:t> – </a:t>
            </a:r>
            <a:r>
              <a:rPr lang="en-US" sz="1600" dirty="0">
                <a:hlinkClick r:id="rId4"/>
              </a:rPr>
              <a:t>Replay Here</a:t>
            </a:r>
            <a:endParaRPr lang="en-US" sz="1600" dirty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sz="1600"/>
              <a:t>November 1</a:t>
            </a:r>
            <a:r>
              <a:rPr lang="en-US" sz="1600" baseline="30000"/>
              <a:t>st</a:t>
            </a:r>
            <a:r>
              <a:rPr lang="en-US" sz="160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5"/>
              </a:rPr>
              <a:t>Replay Here</a:t>
            </a: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256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D37E-936B-B872-BD2E-E3280988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708450"/>
            <a:ext cx="11395712" cy="4608482"/>
          </a:xfrm>
        </p:spPr>
        <p:txBody>
          <a:bodyPr>
            <a:noAutofit/>
          </a:bodyPr>
          <a:lstStyle/>
          <a:p>
            <a:r>
              <a:rPr lang="en-US" sz="1800" dirty="0"/>
              <a:t>The Challenge is seeking innovative approaches from industry and academia to advance material solutions for the Department of Defense (DoD). The proposals should focus on: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Identifying an advanced material of interest to DoD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Design using decision aid tools and automation tools (i.e. ICME, M&amp;S, AI, LLM , ML, etc.)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Prototyping both virtual and physical material systems (i.e. Digital Twin)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Demonstrating the material's applicability in a DoD component or system</a:t>
            </a:r>
          </a:p>
          <a:p>
            <a:r>
              <a:rPr lang="en-US" sz="1800" dirty="0"/>
              <a:t>The goal is to accelerate the delivery of advanced materials to support the advancement of DoD products.</a:t>
            </a:r>
          </a:p>
          <a:p>
            <a:r>
              <a:rPr lang="en-US" sz="1800" dirty="0"/>
              <a:t>Open to all (LIFT, or other MII) members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Awardee must be a LIFT Silver Member or higher tier  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All project consortium members must be a LIFT member in good standing for award </a:t>
            </a:r>
          </a:p>
          <a:p>
            <a:pPr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Non-LIFT members may submit proposals but must join LIFT membership to minimum Silver tier upon selection</a:t>
            </a:r>
            <a:endParaRPr lang="en-US" sz="1600" dirty="0"/>
          </a:p>
          <a:p>
            <a:r>
              <a:rPr lang="en-US" sz="1800" dirty="0"/>
              <a:t>Subject(s) defined by six (6) topics, listed on Slide 7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2B0EB-FB40-232C-C1D6-50CB75DFC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20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Project Summary</a:t>
            </a:r>
            <a:endParaRPr kumimoji="0" lang="en-US" sz="20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3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1E37-98FF-6D77-2EDF-D4DFFE87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8470"/>
            <a:r>
              <a:rPr lang="en-US" sz="1800" dirty="0"/>
              <a:t>If LIFT </a:t>
            </a:r>
            <a:r>
              <a:rPr lang="en-US" sz="1800" dirty="0" err="1"/>
              <a:t>Highbay</a:t>
            </a:r>
            <a:r>
              <a:rPr lang="en-US" sz="1800" dirty="0"/>
              <a:t> Support is required the Request for Quote will need to be submitted NLT November 14</a:t>
            </a:r>
            <a:r>
              <a:rPr lang="en-US" sz="1800" baseline="30000" dirty="0"/>
              <a:t>th</a:t>
            </a:r>
            <a:r>
              <a:rPr lang="en-US" sz="1800" dirty="0"/>
              <a:t>, 2024</a:t>
            </a:r>
          </a:p>
          <a:p>
            <a:pPr marL="458470"/>
            <a:r>
              <a:rPr lang="en-US" sz="1800" dirty="0"/>
              <a:t>Proposal Deadline: December 13th, 2024</a:t>
            </a:r>
            <a:endParaRPr lang="en-US" sz="1800" dirty="0">
              <a:cs typeface="Calibri"/>
            </a:endParaRPr>
          </a:p>
          <a:p>
            <a:pPr marL="458470"/>
            <a:r>
              <a:rPr lang="en-US" sz="1800" dirty="0"/>
              <a:t>Initial Project Selection: December 2024</a:t>
            </a:r>
            <a:endParaRPr lang="en-US" sz="1800" dirty="0">
              <a:cs typeface="Calibri"/>
            </a:endParaRPr>
          </a:p>
          <a:p>
            <a:pPr marL="458470"/>
            <a:r>
              <a:rPr lang="en-US" sz="1800" dirty="0"/>
              <a:t>Subawards contracting starts: January 2025</a:t>
            </a:r>
            <a:endParaRPr lang="en-US" sz="1800" dirty="0">
              <a:cs typeface="Calibri"/>
            </a:endParaRPr>
          </a:p>
          <a:p>
            <a:pPr marL="458470"/>
            <a:r>
              <a:rPr lang="en-US" sz="1800" dirty="0"/>
              <a:t>Projects must be completed 12 months from project award or contracted project duration</a:t>
            </a:r>
            <a:endParaRPr lang="en-US" sz="18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Max twelve (12) month project duration </a:t>
            </a: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>
                <a:cs typeface="Calibri"/>
              </a:rPr>
              <a:t>Goal to have all projects completed and final reports due NLT January 2026</a:t>
            </a:r>
          </a:p>
          <a:p>
            <a:pPr marL="458470"/>
            <a:r>
              <a:rPr lang="en-US" sz="1800" dirty="0"/>
              <a:t>Debrief to non-awardees: January 2025</a:t>
            </a:r>
            <a:endParaRPr lang="en-US" sz="18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Including discussion regarding further developing project ideas into “white papers” for submission in future proposals</a:t>
            </a:r>
          </a:p>
          <a:p>
            <a:pPr marL="458470"/>
            <a:r>
              <a:rPr lang="en-US" sz="1800" dirty="0">
                <a:cs typeface="Calibri"/>
              </a:rPr>
              <a:t>Project execution will occur in a phased approach:</a:t>
            </a: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Phase I: 4 months after contract award a feasibility demo will be due</a:t>
            </a:r>
          </a:p>
          <a:p>
            <a:pPr marL="91567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Phase II:  12 months after contract a final demonstration (i.e. prototype) and report will be due</a:t>
            </a:r>
          </a:p>
          <a:p>
            <a:pPr marL="458470"/>
            <a:endParaRPr lang="en-US" sz="2000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95263-90F0-AC8D-0C5F-809687E01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090462"/>
            <a:ext cx="7292023" cy="3536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/>
                <a:cs typeface="Calibri Light" panose="020F0302020204030204" pitchFamily="34" charset="0"/>
              </a:rPr>
              <a:t>Project Timing</a:t>
            </a:r>
          </a:p>
        </p:txBody>
      </p:sp>
    </p:spTree>
    <p:extLst>
      <p:ext uri="{BB962C8B-B14F-4D97-AF65-F5344CB8AC3E}">
        <p14:creationId xmlns:p14="http://schemas.microsoft.com/office/powerpoint/2010/main" val="107770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9479-D2B9-762C-C0A1-DCF8DD7E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Max $750,000 LIFT contribution per project</a:t>
            </a: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Minimum industry cost-share 25% of Total Project Value (TPV)</a:t>
            </a: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i.e., if TPV = $1.0M, LIFT contribution of $750k with the minimum cost share of $250k </a:t>
            </a:r>
            <a:endParaRPr lang="en-US" sz="1800" dirty="0">
              <a:cs typeface="Calibri"/>
            </a:endParaRPr>
          </a:p>
          <a:p>
            <a:pPr marL="401638" indent="-234950"/>
            <a:r>
              <a:rPr lang="en-US" sz="1800" dirty="0"/>
              <a:t>Cost-share is required and strongly considered in project selection (recommended 1:1)</a:t>
            </a:r>
            <a:endParaRPr lang="en-US" sz="1800" dirty="0">
              <a:cs typeface="Calibri"/>
            </a:endParaRP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Award will be cost reimbursable – no fee allowed</a:t>
            </a: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Not to Exceed amount of LIFT award</a:t>
            </a:r>
            <a:endParaRPr lang="en-US" sz="1800" dirty="0">
              <a:cs typeface="Calibri"/>
            </a:endParaRPr>
          </a:p>
          <a:p>
            <a:pPr marL="91567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To be billed on a monthly basis as costs are incurred</a:t>
            </a:r>
            <a:endParaRPr lang="en-US" sz="1800" dirty="0">
              <a:cs typeface="Calibri"/>
            </a:endParaRPr>
          </a:p>
          <a:p>
            <a:pPr marL="401320" lvl="1">
              <a:spcBef>
                <a:spcPts val="1000"/>
              </a:spcBef>
              <a:buBlip>
                <a:blip r:embed="rId2"/>
              </a:buBlip>
            </a:pPr>
            <a:r>
              <a:rPr lang="en-US" sz="1800" dirty="0"/>
              <a:t>Fully-burdened cost proposal required at submission deadline</a:t>
            </a:r>
            <a:endParaRPr lang="en-US" sz="1800" dirty="0">
              <a:cs typeface="Calibri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ED636-6FFA-21C7-F228-046BEC2F3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Project Funding</a:t>
            </a:r>
          </a:p>
        </p:txBody>
      </p:sp>
    </p:spTree>
    <p:extLst>
      <p:ext uri="{BB962C8B-B14F-4D97-AF65-F5344CB8AC3E}">
        <p14:creationId xmlns:p14="http://schemas.microsoft.com/office/powerpoint/2010/main" val="235556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EDFF-66DC-9EE8-491B-6DC15B9F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40611"/>
            <a:ext cx="10576559" cy="4798263"/>
          </a:xfrm>
        </p:spPr>
        <p:txBody>
          <a:bodyPr>
            <a:noAutofit/>
          </a:bodyPr>
          <a:lstStyle/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Technological Merit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Aligned with project topics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Potential use for DoD application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Technology Readiness Level / Manufacturing Readiness Level 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MRL and/or TRL 4-7 Only (below 4 and above 7 disqualified)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Moves the TRL and/or MRL by 1 or 2 points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Funding Request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Cost Share Commitment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Including services, materials etc. </a:t>
            </a:r>
          </a:p>
          <a:p>
            <a:pPr marL="285750"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LIFT Member Engagement</a:t>
            </a:r>
          </a:p>
          <a:p>
            <a:pPr lvl="1">
              <a:spcBef>
                <a:spcPts val="1000"/>
              </a:spcBef>
              <a:buBlip>
                <a:blip r:embed="rId3"/>
              </a:buBlip>
            </a:pPr>
            <a:r>
              <a:rPr lang="en-US" sz="1800" dirty="0"/>
              <a:t>LIFT Ecosystem Involvement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730B9-C087-8B0A-256A-D748692EF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Decision Criteria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2F0C-533C-B0C1-8E63-26AC40BA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CF28B-7855-4CF4-B6C4-5081D8BE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87" y="1770549"/>
            <a:ext cx="10359505" cy="3816429"/>
          </a:xfrm>
        </p:spPr>
        <p:txBody>
          <a:bodyPr>
            <a:spAutoFit/>
          </a:bodyPr>
          <a:lstStyle/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 digitized materials architecture or digital twin of an advanced structural material from formulation through manufacturing, which captures material formulation, structure and property data, processing information, and manufacturing information.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Virtual qualification and certification of an advanced structural material.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 framework and demonstrate autonomous materials development cycle from design through mid-scale manufacturing for an advanced material of interest to DoD.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and demonstrate a validated high-throughput mechanical testing capability of an advanced structural material of interest to DoD. </a:t>
            </a:r>
          </a:p>
          <a:p>
            <a:pPr marL="342900" lvl="1" algn="just">
              <a:spcBef>
                <a:spcPts val="2400"/>
              </a:spcBef>
              <a:buFont typeface="+mj-lt"/>
              <a:buAutoNum type="arabicPeriod"/>
            </a:pPr>
            <a:r>
              <a:rPr lang="en-US" sz="1800" dirty="0"/>
              <a:t>Develop a Generative AI (akin to ChatGPT) solution for Defense Materials, which can identify optimized materials, and synopsize material properties, relevant standards, and optimal manufacturing processes.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915B9-BAC5-ADCD-6F49-127AD6405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241288"/>
            <a:ext cx="7292023" cy="35368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panose="020F0502020204030204"/>
                <a:cs typeface="Calibri Light" panose="020F0302020204030204" pitchFamily="34" charset="0"/>
              </a:rPr>
              <a:t>Topics for AMC 2024 Project Call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A7A00-D8A3-4D22-B265-85345BEEFD0D}"/>
              </a:ext>
            </a:extLst>
          </p:cNvPr>
          <p:cNvSpPr txBox="1">
            <a:spLocks/>
          </p:cNvSpPr>
          <p:nvPr/>
        </p:nvSpPr>
        <p:spPr>
          <a:xfrm>
            <a:off x="411480" y="347472"/>
            <a:ext cx="8657230" cy="637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>
              <a:solidFill>
                <a:srgbClr val="28389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72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FB4ABA3F-9DA8-4F0E-8280-A2850E6BC78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4DE8FAC-F0E5-4C3E-873F-CDB704578CE3}" vid="{CD2ADCC0-00DC-4066-B2D4-D8FB2BEAC2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0C8F6287C7B40848A6A264FAB7872" ma:contentTypeVersion="20" ma:contentTypeDescription="Create a new document." ma:contentTypeScope="" ma:versionID="4168510a9383b8c723fa50a00e5f5cd4">
  <xsd:schema xmlns:xsd="http://www.w3.org/2001/XMLSchema" xmlns:xs="http://www.w3.org/2001/XMLSchema" xmlns:p="http://schemas.microsoft.com/office/2006/metadata/properties" xmlns:ns2="dace9461-cc71-4450-a6b4-5f10f32ef08b" xmlns:ns3="72ee4cc6-33c2-4cfd-92c9-30562d5f2696" targetNamespace="http://schemas.microsoft.com/office/2006/metadata/properties" ma:root="true" ma:fieldsID="5dc82ef3e6e8b396b920cb4537c33b84" ns2:_="" ns3:_="">
    <xsd:import namespace="dace9461-cc71-4450-a6b4-5f10f32ef08b"/>
    <xsd:import namespace="72ee4cc6-33c2-4cfd-92c9-30562d5f269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e9461-cc71-4450-a6b4-5f10f32ef08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Shared 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Shared 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4d29e-9f16-4173-b008-ba0f63ebd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e4cc6-33c2-4cfd-92c9-30562d5f269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2985a99-0c2d-4eca-917c-57202713bb99}" ma:internalName="TaxCatchAll" ma:showField="CatchAllData" ma:web="72ee4cc6-33c2-4cfd-92c9-30562d5f26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ce9461-cc71-4450-a6b4-5f10f32ef08b">
      <Terms xmlns="http://schemas.microsoft.com/office/infopath/2007/PartnerControls"/>
    </lcf76f155ced4ddcb4097134ff3c332f>
    <TaxCatchAll xmlns="72ee4cc6-33c2-4cfd-92c9-30562d5f2696" xsi:nil="true"/>
    <MigrationWizIdPermissions xmlns="dace9461-cc71-4450-a6b4-5f10f32ef08b" xsi:nil="true"/>
    <MigrationWizIdSecurityGroups xmlns="dace9461-cc71-4450-a6b4-5f10f32ef08b" xsi:nil="true"/>
    <MigrationWizId xmlns="dace9461-cc71-4450-a6b4-5f10f32ef08b">2db86070-be00-4d02-bf1a-adeb5c10f610</MigrationWizId>
    <MigrationWizIdDocumentLibraryPermissions xmlns="dace9461-cc71-4450-a6b4-5f10f32ef08b" xsi:nil="true"/>
    <MigrationWizIdPermissionLevels xmlns="dace9461-cc71-4450-a6b4-5f10f32ef08b" xsi:nil="true"/>
  </documentManagement>
</p:properties>
</file>

<file path=customXml/itemProps1.xml><?xml version="1.0" encoding="utf-8"?>
<ds:datastoreItem xmlns:ds="http://schemas.openxmlformats.org/officeDocument/2006/customXml" ds:itemID="{61622503-42A1-47CC-9C2D-708F6E7A0AFB}">
  <ds:schemaRefs>
    <ds:schemaRef ds:uri="72ee4cc6-33c2-4cfd-92c9-30562d5f2696"/>
    <ds:schemaRef ds:uri="dace9461-cc71-4450-a6b4-5f10f32ef0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3F3A2E-5CF1-4F9D-876A-636EF8E063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0CF8B3-BA12-494B-B47B-F38E44A05696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72ee4cc6-33c2-4cfd-92c9-30562d5f2696"/>
    <ds:schemaRef ds:uri="http://purl.org/dc/terms/"/>
    <ds:schemaRef ds:uri="http://schemas.microsoft.com/office/2006/documentManagement/types"/>
    <ds:schemaRef ds:uri="http://schemas.microsoft.com/office/infopath/2007/PartnerControls"/>
    <ds:schemaRef ds:uri="dace9461-cc71-4450-a6b4-5f10f32ef0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LIFT 2020 Brand Guide v1</Template>
  <TotalTime>2968</TotalTime>
  <Words>716</Words>
  <Application>Microsoft Macintosh PowerPoint</Application>
  <PresentationFormat>Widescreen</PresentationFormat>
  <Paragraphs>79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Effra</vt:lpstr>
      <vt:lpstr>Office Theme</vt:lpstr>
      <vt:lpstr>2_Custom Design</vt:lpstr>
      <vt:lpstr>1_Office Theme</vt:lpstr>
      <vt:lpstr>2_Office Theme</vt:lpstr>
      <vt:lpstr>3_Office Theme</vt:lpstr>
      <vt:lpstr>Advanced Materials Challenge Program (AMC 2024)</vt:lpstr>
      <vt:lpstr>Instructions</vt:lpstr>
      <vt:lpstr>AMC 2024</vt:lpstr>
      <vt:lpstr>AMC 2024</vt:lpstr>
      <vt:lpstr>AMC 2024</vt:lpstr>
      <vt:lpstr>AMC 2024</vt:lpstr>
      <vt:lpstr>AMC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Hawke</dc:creator>
  <cp:lastModifiedBy>Joe Steele</cp:lastModifiedBy>
  <cp:revision>4</cp:revision>
  <cp:lastPrinted>2020-01-22T13:52:04Z</cp:lastPrinted>
  <dcterms:created xsi:type="dcterms:W3CDTF">2020-02-13T15:50:21Z</dcterms:created>
  <dcterms:modified xsi:type="dcterms:W3CDTF">2024-11-13T18:38:32Z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0x01010023A0C8F6287C7B40848A6A264FAB7872</vt:lpwstr>
  </property>
  <property fmtid="{D5CDD505-2E9C-101B-9397-08002B2CF9AE}" pid="3" name="MediaServiceImageTags">
    <vt:lpwstr/>
  </property>
</Properties>
</file>