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1060" r:id="rId2"/>
    <p:sldId id="15757" r:id="rId3"/>
    <p:sldId id="1036" r:id="rId4"/>
    <p:sldId id="15751" r:id="rId5"/>
    <p:sldId id="1038" r:id="rId6"/>
    <p:sldId id="15754" r:id="rId7"/>
    <p:sldId id="1035" r:id="rId8"/>
    <p:sldId id="1043" r:id="rId9"/>
    <p:sldId id="15755" r:id="rId10"/>
    <p:sldId id="1037" r:id="rId11"/>
    <p:sldId id="1047" r:id="rId12"/>
    <p:sldId id="1041" r:id="rId13"/>
    <p:sldId id="1045" r:id="rId14"/>
    <p:sldId id="15759" r:id="rId15"/>
    <p:sldId id="15762" r:id="rId16"/>
    <p:sldId id="157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lift.technology/" TargetMode="External"/><Relationship Id="rId11" Type="http://schemas.openxmlformats.org/officeDocument/2006/relationships/image" Target="../media/image9.png"/><Relationship Id="rId5" Type="http://schemas.openxmlformats.org/officeDocument/2006/relationships/hyperlink" Target="mailto:communications@almmii.org" TargetMode="External"/><Relationship Id="rId10" Type="http://schemas.microsoft.com/office/2007/relationships/hdphoto" Target="../media/hdphoto1.wdp"/><Relationship Id="rId4" Type="http://schemas.openxmlformats.org/officeDocument/2006/relationships/image" Target="../media/image6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8899-A6D4-5481-E6E1-F0EED9CC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D0747-1873-25A1-ED11-33C3364D4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082C4-FF75-CDC2-6B05-9B8AF96F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5CB6E-1518-25DF-E3E5-4DBC0686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89CA-C4A4-2117-3637-4BD31EBE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0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3993-A1A2-1D04-4F2D-736AD077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05470-E90D-ABDB-DBAB-C5C43B4F4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8F793-D82F-0EE6-2FDD-E8D7F011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6C346-30B8-3AA4-9802-2EC603EFB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4B8DF-BBC1-A287-5C8C-AAF1A527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9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EE72F4-FCFA-8BAA-43CB-DF9290220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AB261-4D25-7B1F-76F4-EA8FEDA56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58FB-AF9F-E53F-2E59-26CDF3B2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DBD5-7BEF-344A-9FB7-BD1E1057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9E55-8F52-225B-14EB-6292B6E6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76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CEEAB8-A6FB-1C91-51B0-467F90424A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9E4D9-E20A-81AD-DE48-5B724633B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E92AD5-BB00-D82A-5FC7-D0E66DCC0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5489" y="4395245"/>
            <a:ext cx="6003911" cy="490037"/>
          </a:xfrm>
          <a:prstGeom prst="rect">
            <a:avLst/>
          </a:prstGeom>
        </p:spPr>
        <p:txBody>
          <a:bodyPr anchor="b" anchorCtr="0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PROJECT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81AC6-0438-6B5B-8FBD-C048649DA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5489" y="4977357"/>
            <a:ext cx="6003911" cy="3456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Name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86DEAA-8AC9-FAF1-7AB8-4941698C2D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71" y="1969567"/>
            <a:ext cx="3172234" cy="1775448"/>
          </a:xfrm>
          <a:prstGeom prst="rect">
            <a:avLst/>
          </a:prstGeom>
        </p:spPr>
      </p:pic>
      <p:sp>
        <p:nvSpPr>
          <p:cNvPr id="5" name="Content Placeholder 16">
            <a:extLst>
              <a:ext uri="{FF2B5EF4-FFF2-40B4-BE49-F238E27FC236}">
                <a16:creationId xmlns:a16="http://schemas.microsoft.com/office/drawing/2014/main" id="{AE91A047-748A-F6CB-7820-F7664C537E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5072" y="5391359"/>
            <a:ext cx="6003911" cy="3968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i="1" cap="all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DD MMM YY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8CB294-EB5B-01DE-36E1-A429E0436A87}"/>
              </a:ext>
            </a:extLst>
          </p:cNvPr>
          <p:cNvSpPr txBox="1"/>
          <p:nvPr userDrawn="1"/>
        </p:nvSpPr>
        <p:spPr>
          <a:xfrm>
            <a:off x="625072" y="6294311"/>
            <a:ext cx="461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is operated by the American Lightweight Materials Manufacturing Innovation Institute (ALMMII), a Detroit-based 501©3 nonprofit</a:t>
            </a:r>
          </a:p>
        </p:txBody>
      </p:sp>
    </p:spTree>
    <p:extLst>
      <p:ext uri="{BB962C8B-B14F-4D97-AF65-F5344CB8AC3E}">
        <p14:creationId xmlns:p14="http://schemas.microsoft.com/office/powerpoint/2010/main" val="1222428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013DCB70-028B-65FC-C07D-FEE913673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C257448F-494F-70EB-8D91-BD88A3A12051}"/>
              </a:ext>
            </a:extLst>
          </p:cNvPr>
          <p:cNvSpPr txBox="1"/>
          <p:nvPr userDrawn="1"/>
        </p:nvSpPr>
        <p:spPr>
          <a:xfrm>
            <a:off x="609599" y="6544104"/>
            <a:ext cx="5612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i="0" baseline="0">
                <a:solidFill>
                  <a:schemeClr val="bg1"/>
                </a:solidFill>
                <a:latin typeface="Effra" panose="02000506080000020004" pitchFamily="2" charset="0"/>
              </a:rPr>
              <a:t>LIFT</a:t>
            </a:r>
            <a:r>
              <a:rPr lang="en-US" sz="1200" baseline="0">
                <a:solidFill>
                  <a:schemeClr val="bg1"/>
                </a:solidFill>
                <a:latin typeface="Effra" panose="02000506080000020004" pitchFamily="2" charset="0"/>
              </a:rPr>
              <a:t>  |  The National Advanced Materials Manufacturing Innovation Institute</a:t>
            </a:r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A4E02162-CB9F-2C4A-58A3-BEAFC732382A}"/>
              </a:ext>
            </a:extLst>
          </p:cNvPr>
          <p:cNvSpPr txBox="1">
            <a:spLocks/>
          </p:cNvSpPr>
          <p:nvPr userDrawn="1"/>
        </p:nvSpPr>
        <p:spPr>
          <a:xfrm>
            <a:off x="9196476" y="65000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LIFT Business Sensitive  |  </a:t>
            </a:r>
            <a:fld id="{1057D14D-325D-48B7-B490-6031C2DD77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6AAB1-EA04-1BBB-29E4-51E40887D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8983" y="1063894"/>
            <a:ext cx="5563016" cy="5794106"/>
          </a:xfrm>
          <a:prstGeom prst="rect">
            <a:avLst/>
          </a:prstGeom>
        </p:spPr>
      </p:pic>
      <p:pic>
        <p:nvPicPr>
          <p:cNvPr id="5" name="Picture 4" descr="A black and blue background with dots and lines&#10;&#10;Description automatically generated">
            <a:extLst>
              <a:ext uri="{FF2B5EF4-FFF2-40B4-BE49-F238E27FC236}">
                <a16:creationId xmlns:a16="http://schemas.microsoft.com/office/drawing/2014/main" id="{F324C236-B154-C838-E686-67A5D15E3E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4F4E59-59F9-1B40-4581-678463CB6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25517"/>
            <a:ext cx="3903134" cy="961273"/>
          </a:xfrm>
          <a:prstGeom prst="rect">
            <a:avLst/>
          </a:prstGeom>
        </p:spPr>
        <p:txBody>
          <a:bodyPr anchor="b"/>
          <a:lstStyle>
            <a:lvl1pPr>
              <a:defRPr sz="6000" b="0" i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623623-7555-77A5-B8CB-AA008CA47623}"/>
              </a:ext>
            </a:extLst>
          </p:cNvPr>
          <p:cNvSpPr txBox="1"/>
          <p:nvPr userDrawn="1"/>
        </p:nvSpPr>
        <p:spPr>
          <a:xfrm>
            <a:off x="831850" y="3110653"/>
            <a:ext cx="4972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1400 Rosa Parks Blvd.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Detroit, Michigan 48216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(313) 309-9003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communications@almmii.org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www.lift.technology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2" name="Picture 11" descr="A black and red logo&#10;&#10;Description automatically generated with low confidence">
            <a:extLst>
              <a:ext uri="{FF2B5EF4-FFF2-40B4-BE49-F238E27FC236}">
                <a16:creationId xmlns:a16="http://schemas.microsoft.com/office/drawing/2014/main" id="{B86FC3AF-7514-E690-4310-18EDCDF9D00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400" y="422217"/>
            <a:ext cx="1395859" cy="11116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599A5B-BB3A-8BE1-0EC7-E28BC5420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4"/>
          <a:stretch/>
        </p:blipFill>
        <p:spPr>
          <a:xfrm>
            <a:off x="0" y="769435"/>
            <a:ext cx="12192000" cy="3102429"/>
          </a:xfrm>
          <a:prstGeom prst="rect">
            <a:avLst/>
          </a:prstGeom>
        </p:spPr>
      </p:pic>
      <p:pic>
        <p:nvPicPr>
          <p:cNvPr id="14" name="Picture 6" descr="Image result for linkedin reverse logo">
            <a:extLst>
              <a:ext uri="{FF2B5EF4-FFF2-40B4-BE49-F238E27FC236}">
                <a16:creationId xmlns:a16="http://schemas.microsoft.com/office/drawing/2014/main" id="{9F1252D9-0103-DE06-DB77-5F918A4860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7273" y1="27074" x2="27273" y2="27074"/>
                        <a14:foregroundMark x1="27273" y1="27074" x2="31818" y2="25328"/>
                        <a14:foregroundMark x1="25000" y1="28821" x2="26364" y2="30568"/>
                        <a14:foregroundMark x1="24091" y1="43231" x2="27273" y2="65502"/>
                        <a14:foregroundMark x1="27273" y1="65502" x2="30455" y2="55895"/>
                        <a14:foregroundMark x1="29091" y1="42358" x2="29091" y2="42358"/>
                        <a14:foregroundMark x1="26818" y1="40611" x2="26818" y2="40611"/>
                        <a14:foregroundMark x1="23636" y1="22271" x2="23636" y2="22271"/>
                        <a14:foregroundMark x1="49091" y1="41048" x2="46364" y2="65066"/>
                        <a14:foregroundMark x1="46364" y1="65066" x2="55455" y2="43231"/>
                        <a14:foregroundMark x1="55455" y1="43231" x2="70000" y2="62009"/>
                        <a14:foregroundMark x1="70000" y1="62009" x2="70000" y2="67249"/>
                        <a14:foregroundMark x1="30000" y1="68996" x2="30000" y2="68996"/>
                        <a14:foregroundMark x1="68182" y1="42795" x2="78636" y2="63319"/>
                        <a14:foregroundMark x1="78636" y1="63319" x2="75455" y2="69432"/>
                        <a14:foregroundMark x1="21818" y1="38428" x2="21818" y2="38428"/>
                        <a14:foregroundMark x1="66364" y1="59825" x2="66364" y2="59825"/>
                        <a14:foregroundMark x1="40909" y1="44105" x2="40909" y2="44105"/>
                        <a14:foregroundMark x1="40909" y1="47162" x2="40909" y2="47162"/>
                        <a14:foregroundMark x1="40909" y1="50655" x2="40909" y2="50655"/>
                        <a14:foregroundMark x1="41364" y1="54585" x2="41364" y2="54585"/>
                        <a14:foregroundMark x1="41364" y1="59825" x2="41364" y2="59825"/>
                        <a14:foregroundMark x1="40909" y1="61572" x2="40909" y2="61572"/>
                        <a14:foregroundMark x1="52727" y1="52838" x2="52727" y2="52838"/>
                        <a14:foregroundMark x1="33182" y1="54585" x2="33182" y2="54585"/>
                        <a14:foregroundMark x1="32727" y1="59389" x2="32727" y2="59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046" y="5101695"/>
            <a:ext cx="384403" cy="4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CA0591-869C-0373-9363-7189D0B9855C}"/>
              </a:ext>
            </a:extLst>
          </p:cNvPr>
          <p:cNvSpPr txBox="1"/>
          <p:nvPr userDrawn="1"/>
        </p:nvSpPr>
        <p:spPr>
          <a:xfrm>
            <a:off x="1275449" y="51324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F0998E-533D-E033-1663-619F3CFE21DF}"/>
              </a:ext>
            </a:extLst>
          </p:cNvPr>
          <p:cNvSpPr txBox="1"/>
          <p:nvPr userDrawn="1"/>
        </p:nvSpPr>
        <p:spPr>
          <a:xfrm>
            <a:off x="2519194" y="511709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17" name="Picture 16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92341C06-EE5A-178E-744E-3717CF6E613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94" y="5149743"/>
            <a:ext cx="267699" cy="273611"/>
          </a:xfrm>
          <a:prstGeom prst="rect">
            <a:avLst/>
          </a:prstGeom>
        </p:spPr>
      </p:pic>
      <p:pic>
        <p:nvPicPr>
          <p:cNvPr id="18" name="Picture 17" descr="A black letter f in a white circle&#10;&#10;Description automatically generated">
            <a:extLst>
              <a:ext uri="{FF2B5EF4-FFF2-40B4-BE49-F238E27FC236}">
                <a16:creationId xmlns:a16="http://schemas.microsoft.com/office/drawing/2014/main" id="{3E876D82-0610-156D-54DB-F72FB1CB2A3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46" y="5727341"/>
            <a:ext cx="305851" cy="305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9C4404-DCB9-5BAE-13E0-3D62DE794028}"/>
              </a:ext>
            </a:extLst>
          </p:cNvPr>
          <p:cNvSpPr txBox="1"/>
          <p:nvPr userDrawn="1"/>
        </p:nvSpPr>
        <p:spPr>
          <a:xfrm>
            <a:off x="1262096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  <p:pic>
        <p:nvPicPr>
          <p:cNvPr id="20" name="Picture 19" descr="A logo of a camera&#10;&#10;Description automatically generated">
            <a:extLst>
              <a:ext uri="{FF2B5EF4-FFF2-40B4-BE49-F238E27FC236}">
                <a16:creationId xmlns:a16="http://schemas.microsoft.com/office/drawing/2014/main" id="{B8660D08-AE7F-AE28-7B12-16BF641A2B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095" y="5727342"/>
            <a:ext cx="321791" cy="32164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F7BB8C-DE48-3594-EBBB-75164ECDD19C}"/>
              </a:ext>
            </a:extLst>
          </p:cNvPr>
          <p:cNvSpPr txBox="1"/>
          <p:nvPr userDrawn="1"/>
        </p:nvSpPr>
        <p:spPr>
          <a:xfrm>
            <a:off x="3527975" y="569110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@NewsFromLIFT</a:t>
            </a:r>
          </a:p>
        </p:txBody>
      </p:sp>
    </p:spTree>
    <p:extLst>
      <p:ext uri="{BB962C8B-B14F-4D97-AF65-F5344CB8AC3E}">
        <p14:creationId xmlns:p14="http://schemas.microsoft.com/office/powerpoint/2010/main" val="31628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929A-3286-AE74-BC2D-4805B6737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0164-9051-ED55-6364-1FA6E9D7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28478-F09F-0388-6D49-DB1B6F34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61CEC-5E78-3DFC-AE10-8BC7A9F4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9259A-E1F3-BAE2-22EA-098D94FB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D42C-56C3-8C44-CD31-11A58753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9A88E-4E03-6759-EBCD-67E898268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3E5C0-80DD-DC14-2E5D-E91618E5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622FC-F36D-184F-9FEA-B696702F5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F5152-710E-E19D-BB3D-83EDF86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34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23D04-398D-3064-F148-A04DA7646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55932-7C07-C48D-5E9F-50DA7E87E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87203-04D1-D1B8-7FF0-5729710E5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15BEE-F8A1-1B64-37DE-41C04FDD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EB71E-D9D9-6D80-6A08-BADBC2D0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6AC88F-0AC3-4A09-2E91-DE052606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ACA5-3721-1705-4741-15E5D5723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EB800-8E42-D399-D9B2-B74CB79A9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11C00-F41E-7EC4-78DE-53C5F360F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4534F-339F-C81B-06E8-F3FDFA32A4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7EBC8-77B6-363D-3598-91CB800D7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186AE-F119-0A84-3FF4-2CC0A5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B311-5458-C8C2-BEDC-1071F1B8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B5462B-0A4A-AD54-F1E4-21C416028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4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0ADC-93B6-B1AF-6558-0FF0C623D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B439A-1207-E2B2-3078-0EFD86C06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05FA-5490-E64C-BAD1-7EE9DE80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CAE3D-C301-4151-EA83-C6FE74F3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0D829-6D4A-EA15-1A75-C4B3FA77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12937-FB05-D8C0-184C-106147ED0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5D37E-6E47-01E1-B976-9EC8969A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8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C907-7ED8-77E2-40BB-2DA35446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D5CF-27BE-78F8-AA1B-1BA43D8C0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88356-2A2D-DBA8-D31D-56C2F73CA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77B6C-1814-783C-0F30-19AE31B5E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A8A24-2ACE-478D-9F71-25208FBE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3D3B5E-77E6-3E0C-931A-B2E57A29C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C58C-0914-2EF3-EAD8-A3C1D8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64A19C-E310-698C-588F-64244955E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C4266-7B90-7A79-0D12-F87410BCD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0127B-D4E3-224F-004E-F1D93F38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C8E63-3992-3EFD-717C-C635C121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78858-09EC-15E6-ED46-2C24271A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89FEBF-C3EB-DD51-1744-1670C9B4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3C9F1-B432-6644-3690-611D35CD6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AEDBE-0BCB-355C-FFC1-3465405A0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8F6EF9-C94E-1E4A-B929-9D63513093C6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9BE5C-4045-0730-D4BE-4254D8A7D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031A1-C43F-464A-1E17-115CB8D8C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62CE8E-A15F-7544-8BF3-D89271CD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.technology/project-call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EECCA-1B6C-CE2F-E576-99A3A68B5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Advanced Materials Challenge</a:t>
            </a:r>
            <a:r>
              <a:rPr lang="en-US" sz="2800">
                <a:solidFill>
                  <a:schemeClr val="bg1"/>
                </a:solidFill>
              </a:rPr>
              <a:t> Program (AMC 2024)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B094A0-DCC0-8780-736C-0C9D4423B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Submission Form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0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Problem Scope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what will be within the team’s working boundaries and what the team will not be working 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A1C2ED-794D-D42B-EBA2-0AE8A30C92DA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FC3B2-9F16-F9A8-EAA7-FE8E550972CE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AEE4D-4C01-FE61-497A-966B305F22A0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BA4E5-DE0A-2E6B-BED0-70D690F06E3C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35849-094A-489E-58B7-C21BEFCE728A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72410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Technical Approach/Solution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1822"/>
            <a:ext cx="11676076" cy="5039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00150" marR="0" lvl="3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State the proposed solution</a:t>
            </a:r>
          </a:p>
          <a:p>
            <a:pPr marL="1200150" marR="0" lvl="3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List specific tasks</a:t>
            </a:r>
          </a:p>
          <a:p>
            <a:pPr marL="1200150" marR="0" lvl="3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Include Graphs, photos, examples, etc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D1C3BB-BC14-F228-5DC6-DFB07EC57462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62DFE-992F-9FAD-F336-0040CE1C7F48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19A0E-58E1-230C-C413-1939918C4429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652271-C959-C9AE-BDDC-548ED225719E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9ADD0-62D4-ED28-D6D5-004B04E7D612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59733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Schedule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375A5A-31EA-4977-A4D0-3F79B83F8950}"/>
              </a:ext>
            </a:extLst>
          </p:cNvPr>
          <p:cNvSpPr txBox="1"/>
          <p:nvPr/>
        </p:nvSpPr>
        <p:spPr>
          <a:xfrm>
            <a:off x="176481" y="1089164"/>
            <a:ext cx="11676076" cy="526297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level Gantt chart showing tasks &amp; dependencies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AC5D7-3F16-413C-AEA6-78EF48B570B1}"/>
              </a:ext>
            </a:extLst>
          </p:cNvPr>
          <p:cNvSpPr txBox="1"/>
          <p:nvPr/>
        </p:nvSpPr>
        <p:spPr>
          <a:xfrm>
            <a:off x="701422" y="1713746"/>
            <a:ext cx="19059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Notional Suggested TimeLine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AD4B0B-CA6E-4AFC-926A-DA6BA29EBED1}"/>
              </a:ext>
            </a:extLst>
          </p:cNvPr>
          <p:cNvSpPr/>
          <p:nvPr/>
        </p:nvSpPr>
        <p:spPr>
          <a:xfrm>
            <a:off x="2866362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54961D-818A-4D20-BBE1-294B4F510895}"/>
              </a:ext>
            </a:extLst>
          </p:cNvPr>
          <p:cNvSpPr txBox="1"/>
          <p:nvPr/>
        </p:nvSpPr>
        <p:spPr>
          <a:xfrm>
            <a:off x="2711518" y="1920282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Design/Simulation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3D1C44-7555-460D-9C97-381720D4249C}"/>
              </a:ext>
            </a:extLst>
          </p:cNvPr>
          <p:cNvSpPr/>
          <p:nvPr/>
        </p:nvSpPr>
        <p:spPr>
          <a:xfrm>
            <a:off x="4284354" y="1745417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4D3DE4-2C38-4246-B183-9D621BCFF52C}"/>
              </a:ext>
            </a:extLst>
          </p:cNvPr>
          <p:cNvSpPr txBox="1"/>
          <p:nvPr/>
        </p:nvSpPr>
        <p:spPr>
          <a:xfrm>
            <a:off x="4284354" y="192215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Simulation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BBB2DA-289D-41CB-B4B1-7F0E529E43D6}"/>
              </a:ext>
            </a:extLst>
          </p:cNvPr>
          <p:cNvSpPr/>
          <p:nvPr/>
        </p:nvSpPr>
        <p:spPr>
          <a:xfrm>
            <a:off x="5702346" y="1737402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A13683-D3E4-4F89-AB83-1026D3A93105}"/>
              </a:ext>
            </a:extLst>
          </p:cNvPr>
          <p:cNvSpPr/>
          <p:nvPr/>
        </p:nvSpPr>
        <p:spPr>
          <a:xfrm>
            <a:off x="7120336" y="1756866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287F2B-1037-4E62-9DE5-6BD6E0EB39F7}"/>
              </a:ext>
            </a:extLst>
          </p:cNvPr>
          <p:cNvSpPr/>
          <p:nvPr/>
        </p:nvSpPr>
        <p:spPr>
          <a:xfrm>
            <a:off x="8538326" y="1754684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59BF3F9-AE38-47A7-88C0-9BF6C4BC3F86}"/>
              </a:ext>
            </a:extLst>
          </p:cNvPr>
          <p:cNvSpPr/>
          <p:nvPr/>
        </p:nvSpPr>
        <p:spPr>
          <a:xfrm>
            <a:off x="9956316" y="1744071"/>
            <a:ext cx="787307" cy="1828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E28EB3-5AA5-4655-9A3C-3C04F0849525}"/>
              </a:ext>
            </a:extLst>
          </p:cNvPr>
          <p:cNvSpPr txBox="1"/>
          <p:nvPr/>
        </p:nvSpPr>
        <p:spPr>
          <a:xfrm>
            <a:off x="5475820" y="1902014"/>
            <a:ext cx="1240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Design Proto Tools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A7C376-6A52-4143-9F81-F9818BD2E41E}"/>
              </a:ext>
            </a:extLst>
          </p:cNvPr>
          <p:cNvSpPr txBox="1"/>
          <p:nvPr/>
        </p:nvSpPr>
        <p:spPr>
          <a:xfrm>
            <a:off x="6985096" y="191521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 Proto Tools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C4B5C0-3E8F-4DC1-9099-934E62F0A35A}"/>
              </a:ext>
            </a:extLst>
          </p:cNvPr>
          <p:cNvSpPr txBox="1"/>
          <p:nvPr/>
        </p:nvSpPr>
        <p:spPr>
          <a:xfrm>
            <a:off x="8486461" y="1920281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Assembly/Try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6D8A15-7AAF-4EAD-A586-5C4437354450}"/>
              </a:ext>
            </a:extLst>
          </p:cNvPr>
          <p:cNvSpPr txBox="1"/>
          <p:nvPr/>
        </p:nvSpPr>
        <p:spPr>
          <a:xfrm>
            <a:off x="9811166" y="1905386"/>
            <a:ext cx="1201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Testing /Validation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0FAC8-2BC8-E467-6B12-162695BDA790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2F347-D6C6-0747-8D6F-4DB415219C7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F19CE-598D-BF4C-7B9E-FCFB4CAA4246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DA4871-6C0F-163A-CDFB-105397EEDD1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C51F8-FF19-9994-0E1D-CDA5A24E1715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8193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Proposed Work at LIFT and Anticipated Environmental Impact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56241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project work planned at LIFT: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7713" lvl="3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Identify potential adverse environmental impacts from the completion of this work </a:t>
            </a:r>
          </a:p>
          <a:p>
            <a:pPr marL="747713" lvl="3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endParaRPr lang="en-US" sz="2400" dirty="0"/>
          </a:p>
          <a:p>
            <a:pPr marL="747713" lvl="3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The use of hazardous chemicals or other materials.</a:t>
            </a:r>
          </a:p>
          <a:p>
            <a:pPr marL="1204913" lvl="4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Provide SDS sheets for proposed chemicals and materials brought into LIFT</a:t>
            </a:r>
          </a:p>
          <a:p>
            <a:pPr marL="747713" lvl="3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endParaRPr lang="en-US" sz="2400" dirty="0"/>
          </a:p>
          <a:p>
            <a:pPr marL="747713" lvl="3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Possible emissions of toxic substances due to the operation of a process</a:t>
            </a:r>
          </a:p>
          <a:p>
            <a:pPr marL="747713" lvl="3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endParaRPr lang="en-US" sz="2400" dirty="0"/>
          </a:p>
          <a:p>
            <a:pPr marL="747713" lvl="3" indent="-290513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If there are no adverse impacts show this page as “N/A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B8AACA-1897-6555-9E5A-6E5A2C4E9DA0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E0D68-3870-28BE-A205-BE2F40C9D4C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1C19E-4180-43C1-9744-BF9641698E62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912DB5-754F-B765-B725-1258CC0DEE19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7D476-8F0F-6706-0552-0F7A67536A7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28607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EF3074-E62B-A94D-606D-510802F4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8069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EECCA-1B6C-CE2F-E576-99A3A68B5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6B094A0-DCC0-8780-736C-0C9D4423B6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Submission Form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7FA84-1673-568F-BD08-9786646211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5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48C3104-8980-4835-ACBA-A30FC36DE35E}"/>
              </a:ext>
            </a:extLst>
          </p:cNvPr>
          <p:cNvSpPr txBox="1">
            <a:spLocks/>
          </p:cNvSpPr>
          <p:nvPr/>
        </p:nvSpPr>
        <p:spPr>
          <a:xfrm>
            <a:off x="4556358" y="0"/>
            <a:ext cx="3079284" cy="662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A389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2A389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Technical State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8F626A-4414-4097-920C-B6F6BCDB8814}"/>
              </a:ext>
            </a:extLst>
          </p:cNvPr>
          <p:cNvSpPr txBox="1"/>
          <p:nvPr/>
        </p:nvSpPr>
        <p:spPr>
          <a:xfrm>
            <a:off x="5290655" y="6071394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Appendix 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D2F967-6FAA-468E-863C-DE55780B1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2" y="1068620"/>
            <a:ext cx="10604733" cy="50027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0BC4A0-9449-4707-91CB-E0977AD7F218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1A83EB-FFD3-4C23-86A4-455E876BA335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5D63BA-715E-446D-BE8E-885D071D5211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4EDE3B-E5C6-45A1-9E83-F0D35BC96C0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</p:spTree>
    <p:extLst>
      <p:ext uri="{BB962C8B-B14F-4D97-AF65-F5344CB8AC3E}">
        <p14:creationId xmlns:p14="http://schemas.microsoft.com/office/powerpoint/2010/main" val="14252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319632"/>
            <a:ext cx="11676076" cy="493981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1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Complete the attached forms to submit your project</a:t>
            </a:r>
          </a:p>
          <a:p>
            <a:pPr marL="285750" lvl="1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Include proposed budget (Maximum $750,000 from LIFT) and timeline ( 12 months)  </a:t>
            </a:r>
          </a:p>
          <a:p>
            <a:pPr marL="285750" marR="0" lvl="1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Projects will be evaluated on:</a:t>
            </a:r>
          </a:p>
          <a:p>
            <a:pPr marL="742950" lvl="2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Technological Merit</a:t>
            </a:r>
          </a:p>
          <a:p>
            <a:pPr marL="742950" lvl="2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Technology TRL and MRL level</a:t>
            </a:r>
          </a:p>
          <a:p>
            <a:pPr marL="742950" lvl="2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Program Timing</a:t>
            </a:r>
          </a:p>
          <a:p>
            <a:pPr marL="742950" lvl="2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Funding Request </a:t>
            </a:r>
          </a:p>
          <a:p>
            <a:pPr marL="742950" lvl="2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LIFT Member Engagement</a:t>
            </a:r>
          </a:p>
          <a:p>
            <a:pPr marL="742950" lvl="2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Cost Share Commitment</a:t>
            </a:r>
          </a:p>
          <a:p>
            <a:pPr marL="285750" marR="0" lvl="1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Submit completed forms 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https://lift.technology/project-calls/</a:t>
            </a:r>
            <a:endParaRPr lang="en-US" sz="24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445DF4-DBE1-42FC-AE00-85F37DA5D881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8E68C-A292-0D00-DDB9-88AB19D04524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F73632-EF08-4114-C5F2-583D41A5537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53E3A-AE64-A6B3-D46B-1F6D3FBB82B7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92FB45-3732-7F47-410E-E26861D07A9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296B43-37C5-3C09-1187-A4533623375A}"/>
              </a:ext>
            </a:extLst>
          </p:cNvPr>
          <p:cNvSpPr txBox="1"/>
          <p:nvPr/>
        </p:nvSpPr>
        <p:spPr>
          <a:xfrm>
            <a:off x="4538698" y="126512"/>
            <a:ext cx="3070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02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Project Data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E08CB-72A1-407F-B4DB-D665A139393A}"/>
              </a:ext>
            </a:extLst>
          </p:cNvPr>
          <p:cNvSpPr txBox="1"/>
          <p:nvPr/>
        </p:nvSpPr>
        <p:spPr>
          <a:xfrm>
            <a:off x="444618" y="1131726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Submission 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901630" y="1131725"/>
            <a:ext cx="3194369" cy="468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783B7-A06F-4F9A-AFDF-3685D4334C7C}"/>
              </a:ext>
            </a:extLst>
          </p:cNvPr>
          <p:cNvSpPr txBox="1"/>
          <p:nvPr/>
        </p:nvSpPr>
        <p:spPr>
          <a:xfrm>
            <a:off x="444618" y="1640480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Number: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0162D6-B361-44EF-90E8-6695868DC01F}"/>
              </a:ext>
            </a:extLst>
          </p:cNvPr>
          <p:cNvSpPr txBox="1"/>
          <p:nvPr/>
        </p:nvSpPr>
        <p:spPr>
          <a:xfrm>
            <a:off x="2901630" y="1677454"/>
            <a:ext cx="319436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F4667-DE02-4774-97E2-09D07ACE2466}"/>
              </a:ext>
            </a:extLst>
          </p:cNvPr>
          <p:cNvSpPr txBox="1"/>
          <p:nvPr/>
        </p:nvSpPr>
        <p:spPr>
          <a:xfrm>
            <a:off x="444618" y="2199788"/>
            <a:ext cx="1443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Company: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AC1F08-06F3-46DD-957C-04FC3338B82C}"/>
              </a:ext>
            </a:extLst>
          </p:cNvPr>
          <p:cNvSpPr txBox="1"/>
          <p:nvPr/>
        </p:nvSpPr>
        <p:spPr>
          <a:xfrm>
            <a:off x="1887960" y="2217611"/>
            <a:ext cx="420803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3782D-C095-446E-B196-C71C4C2C5A6C}"/>
              </a:ext>
            </a:extLst>
          </p:cNvPr>
          <p:cNvSpPr txBox="1"/>
          <p:nvPr/>
        </p:nvSpPr>
        <p:spPr>
          <a:xfrm>
            <a:off x="6268279" y="2213629"/>
            <a:ext cx="256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LIFT Member?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2A2AB-396D-4B4B-B854-9D5D6D27088E}"/>
              </a:ext>
            </a:extLst>
          </p:cNvPr>
          <p:cNvSpPr txBox="1"/>
          <p:nvPr/>
        </p:nvSpPr>
        <p:spPr>
          <a:xfrm>
            <a:off x="8316767" y="2217874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3AB130-DE63-4FA4-8A69-A9328B63B6D2}"/>
              </a:ext>
            </a:extLst>
          </p:cNvPr>
          <p:cNvSpPr txBox="1"/>
          <p:nvPr/>
        </p:nvSpPr>
        <p:spPr>
          <a:xfrm>
            <a:off x="10016893" y="2213944"/>
            <a:ext cx="173048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304E2-A246-48A0-9C6C-869B1F42EB6E}"/>
              </a:ext>
            </a:extLst>
          </p:cNvPr>
          <p:cNvSpPr txBox="1"/>
          <p:nvPr/>
        </p:nvSpPr>
        <p:spPr>
          <a:xfrm>
            <a:off x="9879876" y="1810762"/>
            <a:ext cx="203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Member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507462-A5B1-4AA0-99C4-8952377D230C}"/>
              </a:ext>
            </a:extLst>
          </p:cNvPr>
          <p:cNvSpPr txBox="1"/>
          <p:nvPr/>
        </p:nvSpPr>
        <p:spPr>
          <a:xfrm>
            <a:off x="6243682" y="1660528"/>
            <a:ext cx="188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Proprietary?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0B50AD-603C-4BEB-B80E-D4BF31F48965}"/>
              </a:ext>
            </a:extLst>
          </p:cNvPr>
          <p:cNvSpPr txBox="1"/>
          <p:nvPr/>
        </p:nvSpPr>
        <p:spPr>
          <a:xfrm>
            <a:off x="8316767" y="1675366"/>
            <a:ext cx="935153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EF9FA9-EECE-4284-89E9-BE0DC1073B8F}"/>
              </a:ext>
            </a:extLst>
          </p:cNvPr>
          <p:cNvSpPr txBox="1"/>
          <p:nvPr/>
        </p:nvSpPr>
        <p:spPr>
          <a:xfrm>
            <a:off x="444618" y="2761697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C832-3764-4AD6-95E6-BDD104DF31E6}"/>
              </a:ext>
            </a:extLst>
          </p:cNvPr>
          <p:cNvSpPr txBox="1"/>
          <p:nvPr/>
        </p:nvSpPr>
        <p:spPr>
          <a:xfrm>
            <a:off x="1283516" y="2748236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75D595-C306-4834-8C9A-9EED6E9A4C02}"/>
              </a:ext>
            </a:extLst>
          </p:cNvPr>
          <p:cNvSpPr txBox="1"/>
          <p:nvPr/>
        </p:nvSpPr>
        <p:spPr>
          <a:xfrm>
            <a:off x="1283516" y="3216900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B362E-EABD-46B9-8633-3E70B4CED45A}"/>
              </a:ext>
            </a:extLst>
          </p:cNvPr>
          <p:cNvSpPr txBox="1"/>
          <p:nvPr/>
        </p:nvSpPr>
        <p:spPr>
          <a:xfrm>
            <a:off x="444618" y="3751484"/>
            <a:ext cx="83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Goal: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0BC5C-466B-46F0-A79F-3E2C384303E2}"/>
              </a:ext>
            </a:extLst>
          </p:cNvPr>
          <p:cNvSpPr txBox="1"/>
          <p:nvPr/>
        </p:nvSpPr>
        <p:spPr>
          <a:xfrm>
            <a:off x="1283516" y="3751484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B5FBE7-178E-453A-9277-821F960F7E31}"/>
              </a:ext>
            </a:extLst>
          </p:cNvPr>
          <p:cNvSpPr txBox="1"/>
          <p:nvPr/>
        </p:nvSpPr>
        <p:spPr>
          <a:xfrm>
            <a:off x="1283516" y="4213149"/>
            <a:ext cx="104638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FFDC88-7D65-4E81-9C50-994CF9808C95}"/>
              </a:ext>
            </a:extLst>
          </p:cNvPr>
          <p:cNvSpPr txBox="1"/>
          <p:nvPr/>
        </p:nvSpPr>
        <p:spPr>
          <a:xfrm>
            <a:off x="6223669" y="1131724"/>
            <a:ext cx="1315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19499D-FE93-4E3E-ADB8-B1FAF63AF9EA}"/>
              </a:ext>
            </a:extLst>
          </p:cNvPr>
          <p:cNvSpPr txBox="1"/>
          <p:nvPr/>
        </p:nvSpPr>
        <p:spPr>
          <a:xfrm>
            <a:off x="8320055" y="1132137"/>
            <a:ext cx="336236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B3B0A4-101F-44ED-8983-018AE739877A}"/>
              </a:ext>
            </a:extLst>
          </p:cNvPr>
          <p:cNvSpPr txBox="1"/>
          <p:nvPr/>
        </p:nvSpPr>
        <p:spPr>
          <a:xfrm>
            <a:off x="2476959" y="4936162"/>
            <a:ext cx="3551928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FA6166B-7B4F-4FB8-ADBA-62BFC962D644}"/>
              </a:ext>
            </a:extLst>
          </p:cNvPr>
          <p:cNvSpPr txBox="1"/>
          <p:nvPr/>
        </p:nvSpPr>
        <p:spPr>
          <a:xfrm>
            <a:off x="444618" y="4922109"/>
            <a:ext cx="234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Leader: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4D2540-D90C-46DC-B1F3-E8F8792342A8}"/>
              </a:ext>
            </a:extLst>
          </p:cNvPr>
          <p:cNvSpPr txBox="1"/>
          <p:nvPr/>
        </p:nvSpPr>
        <p:spPr>
          <a:xfrm>
            <a:off x="6220873" y="4931477"/>
            <a:ext cx="190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Email: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4FAF57-5904-4D22-9E8C-525E764EDDA5}"/>
              </a:ext>
            </a:extLst>
          </p:cNvPr>
          <p:cNvSpPr txBox="1"/>
          <p:nvPr/>
        </p:nvSpPr>
        <p:spPr>
          <a:xfrm>
            <a:off x="8255095" y="4931477"/>
            <a:ext cx="3492287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7F0CA7-5504-4F7F-BC13-508784E04FCC}"/>
              </a:ext>
            </a:extLst>
          </p:cNvPr>
          <p:cNvSpPr txBox="1"/>
          <p:nvPr/>
        </p:nvSpPr>
        <p:spPr>
          <a:xfrm>
            <a:off x="6220873" y="5491249"/>
            <a:ext cx="203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 Phone: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85F73-2EDF-4115-8B05-56160AA854DF}"/>
              </a:ext>
            </a:extLst>
          </p:cNvPr>
          <p:cNvSpPr txBox="1"/>
          <p:nvPr/>
        </p:nvSpPr>
        <p:spPr>
          <a:xfrm>
            <a:off x="8255096" y="5491250"/>
            <a:ext cx="3492286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92762-5DD5-B70A-9700-865E8AB016AB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89C909-72F8-2E81-6F64-CFE7F4BA964F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149AB-1918-BA58-ADFC-644583464854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03F07-B309-72D6-36E8-D6E5D86675BA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CBC742-A22C-0BED-1BD7-99FF0EBBA295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2734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Partners and Key Personnel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365330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marR="0" lvl="2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List all partners that will participate including Suppliers and Academic Institutes </a:t>
            </a:r>
          </a:p>
          <a:p>
            <a:pPr marL="1200150" lvl="3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Indicate Principle Investigator (only one PI allowed)</a:t>
            </a:r>
          </a:p>
          <a:p>
            <a:pPr marL="1200150" lvl="3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% responsibility for each partner</a:t>
            </a:r>
          </a:p>
          <a:p>
            <a:pPr marL="1200150" lvl="3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Provide principle contact for each 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D1076F-C1F3-44B8-9754-EB589D032A94}"/>
              </a:ext>
            </a:extLst>
          </p:cNvPr>
          <p:cNvSpPr/>
          <p:nvPr/>
        </p:nvSpPr>
        <p:spPr>
          <a:xfrm>
            <a:off x="0" y="4292891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Approval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5F8481-60D3-4F6A-B93D-6842111E457F}"/>
              </a:ext>
            </a:extLst>
          </p:cNvPr>
          <p:cNvCxnSpPr>
            <a:cxnSpLocks/>
          </p:cNvCxnSpPr>
          <p:nvPr/>
        </p:nvCxnSpPr>
        <p:spPr>
          <a:xfrm>
            <a:off x="87837" y="5904356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EA3BE86-6162-4E3A-8CDA-07291F90A829}"/>
              </a:ext>
            </a:extLst>
          </p:cNvPr>
          <p:cNvCxnSpPr>
            <a:cxnSpLocks/>
          </p:cNvCxnSpPr>
          <p:nvPr/>
        </p:nvCxnSpPr>
        <p:spPr>
          <a:xfrm>
            <a:off x="7236588" y="5904356"/>
            <a:ext cx="48463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07AFF86-D466-45D2-8D08-89486DBD32E2}"/>
              </a:ext>
            </a:extLst>
          </p:cNvPr>
          <p:cNvSpPr/>
          <p:nvPr/>
        </p:nvSpPr>
        <p:spPr>
          <a:xfrm>
            <a:off x="7236588" y="4910178"/>
            <a:ext cx="48463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-3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CEO &amp; Executive Director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Nigel Francis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387B3D-7E4E-4EEB-94FB-B3E7FD6CC51C}"/>
              </a:ext>
            </a:extLst>
          </p:cNvPr>
          <p:cNvSpPr/>
          <p:nvPr/>
        </p:nvSpPr>
        <p:spPr>
          <a:xfrm>
            <a:off x="87836" y="4915030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Noel Mack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7D5D21-A917-4E07-A73A-F00DD326262E}"/>
              </a:ext>
            </a:extLst>
          </p:cNvPr>
          <p:cNvCxnSpPr>
            <a:cxnSpLocks/>
          </p:cNvCxnSpPr>
          <p:nvPr/>
        </p:nvCxnSpPr>
        <p:spPr>
          <a:xfrm>
            <a:off x="3663940" y="5897261"/>
            <a:ext cx="347472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9E9B1D7-AA02-45CE-87EF-4505C96D4E41}"/>
              </a:ext>
            </a:extLst>
          </p:cNvPr>
          <p:cNvSpPr/>
          <p:nvPr/>
        </p:nvSpPr>
        <p:spPr>
          <a:xfrm>
            <a:off x="3663939" y="4907935"/>
            <a:ext cx="3474720" cy="40011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CFO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Victor Claudio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A903D-1FFE-BCD9-6B78-1B17CDFD7AD7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ED8C8-7DB7-E7C6-6797-69FE583CCBB0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D17AE-8E4A-988F-3DCD-CA18AE19FE2F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5F239-FDEE-68FD-9035-BAA37363270D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1DC92-4C9B-6E21-134E-C2B14A35AB10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975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Abstract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8936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Summary overview of the proposed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0EB3F-291B-72F4-2542-735C686C2359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CB2C9-D8E4-6209-CA65-87B24C663728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791150-73D9-9B2C-B37D-993C7F9A53CB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CAC9E-0135-5233-26D8-87DE6B71A14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762F3-79E1-2020-742F-898D96B11B56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61783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Budget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15470"/>
            <a:ext cx="11676076" cy="415498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Workshare and Funding breakdown of project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613D6-7BC3-4E72-B8CE-718F7C34A17B}"/>
              </a:ext>
            </a:extLst>
          </p:cNvPr>
          <p:cNvSpPr txBox="1"/>
          <p:nvPr/>
        </p:nvSpPr>
        <p:spPr>
          <a:xfrm>
            <a:off x="257962" y="5370153"/>
            <a:ext cx="11676076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Total Project Value:			(TPV $)                                             Estimated Total Cost Share:				(CS $)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F3D925A-121C-4989-AF92-3371207B6F6C}"/>
              </a:ext>
            </a:extLst>
          </p:cNvPr>
          <p:cNvGraphicFramePr>
            <a:graphicFrameLocks noGrp="1"/>
          </p:cNvGraphicFramePr>
          <p:nvPr/>
        </p:nvGraphicFramePr>
        <p:xfrm>
          <a:off x="650768" y="1550099"/>
          <a:ext cx="6682905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141">
                  <a:extLst>
                    <a:ext uri="{9D8B030D-6E8A-4147-A177-3AD203B41FA5}">
                      <a16:colId xmlns:a16="http://schemas.microsoft.com/office/drawing/2014/main" val="1181151401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val="1841412691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1032825860"/>
                    </a:ext>
                  </a:extLst>
                </a:gridCol>
                <a:gridCol w="1006764">
                  <a:extLst>
                    <a:ext uri="{9D8B030D-6E8A-4147-A177-3AD203B41FA5}">
                      <a16:colId xmlns:a16="http://schemas.microsoft.com/office/drawing/2014/main" val="3647773578"/>
                    </a:ext>
                  </a:extLst>
                </a:gridCol>
                <a:gridCol w="1071418">
                  <a:extLst>
                    <a:ext uri="{9D8B030D-6E8A-4147-A177-3AD203B41FA5}">
                      <a16:colId xmlns:a16="http://schemas.microsoft.com/office/drawing/2014/main" val="3705268331"/>
                    </a:ext>
                  </a:extLst>
                </a:gridCol>
              </a:tblGrid>
              <a:tr h="173828">
                <a:tc>
                  <a:txBody>
                    <a:bodyPr/>
                    <a:lstStyle/>
                    <a:p>
                      <a:r>
                        <a:rPr lang="en-US"/>
                        <a:t>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% Effort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$’s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Cost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335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A (PI)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Platinum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2179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9335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Organization Name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427988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 dirty="0"/>
                        <a:t>Organization Name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200877"/>
                  </a:ext>
                </a:extLst>
              </a:tr>
              <a:tr h="173828">
                <a:tc>
                  <a:txBody>
                    <a:bodyPr/>
                    <a:lstStyle/>
                    <a:p>
                      <a:r>
                        <a:rPr lang="en-US" sz="1600"/>
                        <a:t>LIFT High-Bay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641138"/>
                  </a:ext>
                </a:extLst>
              </a:tr>
              <a:tr h="173828">
                <a:tc gridSpan="2">
                  <a:txBody>
                    <a:bodyPr/>
                    <a:lstStyle/>
                    <a:p>
                      <a:pPr algn="r"/>
                      <a:r>
                        <a:rPr lang="en-US"/>
                        <a:t>Total Project Value (TPV $)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6838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4B7FDF-2E32-4F91-9857-50D79B80901B}"/>
              </a:ext>
            </a:extLst>
          </p:cNvPr>
          <p:cNvGraphicFramePr>
            <a:graphicFrameLocks noGrp="1"/>
          </p:cNvGraphicFramePr>
          <p:nvPr/>
        </p:nvGraphicFramePr>
        <p:xfrm>
          <a:off x="7635711" y="3561779"/>
          <a:ext cx="41221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948">
                  <a:extLst>
                    <a:ext uri="{9D8B030D-6E8A-4147-A177-3AD203B41FA5}">
                      <a16:colId xmlns:a16="http://schemas.microsoft.com/office/drawing/2014/main" val="1871000343"/>
                    </a:ext>
                  </a:extLst>
                </a:gridCol>
                <a:gridCol w="1306232">
                  <a:extLst>
                    <a:ext uri="{9D8B030D-6E8A-4147-A177-3AD203B41FA5}">
                      <a16:colId xmlns:a16="http://schemas.microsoft.com/office/drawing/2014/main" val="266773762"/>
                    </a:ext>
                  </a:extLst>
                </a:gridCol>
              </a:tblGrid>
              <a:tr h="186881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Project Funding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332156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AMC Project Funding from LIFT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20124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Member Cost Share (CS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538621"/>
                  </a:ext>
                </a:extLst>
              </a:tr>
              <a:tr h="186881">
                <a:tc>
                  <a:txBody>
                    <a:bodyPr/>
                    <a:lstStyle/>
                    <a:p>
                      <a:r>
                        <a:rPr lang="en-US" sz="1600"/>
                        <a:t>Total Project Value (TPV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$</a:t>
                      </a:r>
                      <a:r>
                        <a:rPr lang="en-US" err="1"/>
                        <a:t>xxx,xxx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152295"/>
                  </a:ext>
                </a:extLst>
              </a:tr>
            </a:tbl>
          </a:graphicData>
        </a:graphic>
      </p:graphicFrame>
      <p:sp>
        <p:nvSpPr>
          <p:cNvPr id="4" name="Arrow: Left-Up 3">
            <a:extLst>
              <a:ext uri="{FF2B5EF4-FFF2-40B4-BE49-F238E27FC236}">
                <a16:creationId xmlns:a16="http://schemas.microsoft.com/office/drawing/2014/main" id="{D8FC3F00-0451-4A68-8ECB-25EB24992D08}"/>
              </a:ext>
            </a:extLst>
          </p:cNvPr>
          <p:cNvSpPr/>
          <p:nvPr/>
        </p:nvSpPr>
        <p:spPr>
          <a:xfrm rot="5400000">
            <a:off x="6257838" y="3644373"/>
            <a:ext cx="572653" cy="1975701"/>
          </a:xfrm>
          <a:prstGeom prst="leftUpArrow">
            <a:avLst>
              <a:gd name="adj1" fmla="val 10188"/>
              <a:gd name="adj2" fmla="val 895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D98DD7-3AF5-5E46-F5D1-D0E375DEF039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EEBF8-A311-C97A-AEDC-A60873E84861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AE778-D7A3-220C-5710-B16E83D1E3FB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FB3B98-51A5-E84F-8F46-09D6F439D8BF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CAB9B9-3601-40EA-071E-C5276A52E4FB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3273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Identification of the 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99516"/>
            <a:ext cx="11676076" cy="19020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2pPr marL="285750" marR="0" lvl="1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 sz="2400"/>
            </a:lvl2pPr>
            <a:lvl3pPr marL="742950" lvl="2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400"/>
            </a:lvl3pPr>
          </a:lstStyle>
          <a:p>
            <a:pPr marL="1200150" lvl="3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Give background that identifies the problem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4D865-2030-4AC0-B26F-E4761D806026}"/>
              </a:ext>
            </a:extLst>
          </p:cNvPr>
          <p:cNvSpPr/>
          <p:nvPr/>
        </p:nvSpPr>
        <p:spPr>
          <a:xfrm>
            <a:off x="0" y="3316049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Deliverables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10D13-9564-492D-A6CA-8B64F0483FC0}"/>
              </a:ext>
            </a:extLst>
          </p:cNvPr>
          <p:cNvSpPr txBox="1"/>
          <p:nvPr/>
        </p:nvSpPr>
        <p:spPr>
          <a:xfrm>
            <a:off x="257962" y="3822568"/>
            <a:ext cx="11676076" cy="22693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  <a:lvl3pPr marL="742950" marR="0" lvl="2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 sz="2400"/>
            </a:lvl3pPr>
            <a:lvl4pPr marL="1200150" lvl="3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 sz="2400"/>
            </a:lvl4pPr>
          </a:lstStyle>
          <a:p>
            <a:pPr marL="914400" lvl="3" indent="-290513">
              <a:defRPr/>
            </a:pPr>
            <a:r>
              <a:rPr lang="en-US" dirty="0"/>
              <a:t>Define the measures or other indicators that will be used to:</a:t>
            </a:r>
          </a:p>
          <a:p>
            <a:pPr lvl="3">
              <a:defRPr/>
            </a:pPr>
            <a:r>
              <a:rPr lang="en-US" dirty="0"/>
              <a:t>Judge the success of the deliverables </a:t>
            </a:r>
          </a:p>
          <a:p>
            <a:pPr lvl="3">
              <a:defRPr/>
            </a:pPr>
            <a:r>
              <a:rPr lang="en-US" dirty="0"/>
              <a:t>Identify ways to improve performance at a later date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EEF25-EFA2-8563-0D9D-72F1DBEEE23F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2CB208-5108-6311-41EA-877D51C6C927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751511-AE74-D5C7-384C-1CB1B6F63465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BB363-67F9-2A67-8635-06C2A6045DFB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9D4F5-1733-77D6-D528-8C79C28B90A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42320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Proposed Work Justification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5162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Does the proposed work benefit a single company or will it offer improved techniques or technology to American companies? </a:t>
            </a:r>
            <a:br>
              <a:rPr lang="en-US" sz="2400" dirty="0"/>
            </a:br>
            <a:endParaRPr lang="en-US" sz="2400" dirty="0"/>
          </a:p>
          <a:p>
            <a:pPr marL="3429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Is patentable IP anticipated? Will background IP be disclosed to LIFT during the project?</a:t>
            </a:r>
            <a:br>
              <a:rPr lang="en-US" sz="2400" dirty="0"/>
            </a:br>
            <a:endParaRPr lang="en-US" sz="2400" dirty="0"/>
          </a:p>
          <a:p>
            <a:pPr marL="3429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What gives the proposed work novel attributes?</a:t>
            </a:r>
            <a:br>
              <a:rPr lang="en-US" sz="2400" dirty="0"/>
            </a:br>
            <a:endParaRPr lang="en-US" sz="2400" dirty="0"/>
          </a:p>
          <a:p>
            <a:pPr marL="3429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/>
              <a:t>Include as appropriate:</a:t>
            </a:r>
          </a:p>
          <a:p>
            <a:pPr marL="8001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000" dirty="0"/>
              <a:t>Theory</a:t>
            </a:r>
          </a:p>
          <a:p>
            <a:pPr marL="8001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000" dirty="0"/>
              <a:t>Relevant previous experimental results</a:t>
            </a:r>
          </a:p>
          <a:p>
            <a:pPr marL="8001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000" dirty="0"/>
              <a:t>Theoretical modeling of experimental results</a:t>
            </a:r>
          </a:p>
          <a:p>
            <a:pPr marL="8001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000" dirty="0"/>
              <a:t>Implications of work completed to date</a:t>
            </a:r>
          </a:p>
          <a:p>
            <a:pPr marL="800100" marR="0" lvl="3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lang="en-US" sz="2000" dirty="0"/>
              <a:t>Identification of critical needs</a:t>
            </a: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B95499D9-BED4-4613-9FA1-3510ED4F9A63}"/>
              </a:ext>
            </a:extLst>
          </p:cNvPr>
          <p:cNvSpPr/>
          <p:nvPr/>
        </p:nvSpPr>
        <p:spPr>
          <a:xfrm>
            <a:off x="6794438" y="4061069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FFD64F-0FFD-4166-A99E-DF631C6959FF}"/>
              </a:ext>
            </a:extLst>
          </p:cNvPr>
          <p:cNvSpPr txBox="1"/>
          <p:nvPr/>
        </p:nvSpPr>
        <p:spPr>
          <a:xfrm>
            <a:off x="8036456" y="4685061"/>
            <a:ext cx="2540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additional citations, photos and/or pages as needed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89DA7647-9660-4720-B0F8-16D10D613B03}"/>
              </a:ext>
            </a:extLst>
          </p:cNvPr>
          <p:cNvSpPr/>
          <p:nvPr/>
        </p:nvSpPr>
        <p:spPr>
          <a:xfrm>
            <a:off x="6794438" y="5528091"/>
            <a:ext cx="978408" cy="484632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68A636-2557-4220-A468-6D2138036C0D}"/>
              </a:ext>
            </a:extLst>
          </p:cNvPr>
          <p:cNvSpPr/>
          <p:nvPr/>
        </p:nvSpPr>
        <p:spPr>
          <a:xfrm>
            <a:off x="7470843" y="4379161"/>
            <a:ext cx="302003" cy="1315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B4E2AB-AF85-D7E2-5650-8CBD9B819C66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B283E-CFBF-92B6-C07A-CC1A6886A60A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74FA-6B2A-A4C1-E255-079E2C96BB3F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8668B-09C8-96F3-1630-49F7C39CDE92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A0AA6F-909F-5481-A62A-08DD57B1F397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96260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6401E-E584-4637-88E9-09FEA84A6FC6}"/>
              </a:ext>
            </a:extLst>
          </p:cNvPr>
          <p:cNvSpPr/>
          <p:nvPr/>
        </p:nvSpPr>
        <p:spPr>
          <a:xfrm>
            <a:off x="1" y="656850"/>
            <a:ext cx="12192000" cy="365125"/>
          </a:xfrm>
          <a:prstGeom prst="rect">
            <a:avLst/>
          </a:prstGeom>
          <a:solidFill>
            <a:srgbClr val="002060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Current and Future Technical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56FAA-0CCD-46DA-85C2-B945B336DB92}"/>
              </a:ext>
            </a:extLst>
          </p:cNvPr>
          <p:cNvSpPr txBox="1"/>
          <p:nvPr/>
        </p:nvSpPr>
        <p:spPr>
          <a:xfrm>
            <a:off x="257962" y="1163369"/>
            <a:ext cx="11676076" cy="49480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200150" lvl="3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Define current TRL and MRL Level (See Appendix A)</a:t>
            </a:r>
          </a:p>
          <a:p>
            <a:pPr marL="1200150" lvl="3" indent="-228600">
              <a:lnSpc>
                <a:spcPct val="90000"/>
              </a:lnSpc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sz="2400" dirty="0"/>
              <a:t>Define and explain TRL and MRL at conclusion of project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8528E-6966-107C-A50C-3B87A4646656}"/>
              </a:ext>
            </a:extLst>
          </p:cNvPr>
          <p:cNvSpPr txBox="1"/>
          <p:nvPr/>
        </p:nvSpPr>
        <p:spPr>
          <a:xfrm>
            <a:off x="7663124" y="64958"/>
            <a:ext cx="1391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#: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E66E5-4B40-F556-8962-F0F6DE5E574D}"/>
              </a:ext>
            </a:extLst>
          </p:cNvPr>
          <p:cNvSpPr txBox="1"/>
          <p:nvPr/>
        </p:nvSpPr>
        <p:spPr>
          <a:xfrm>
            <a:off x="9081781" y="64959"/>
            <a:ext cx="285225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E7997-08A6-A59C-280D-8206882F7517}"/>
              </a:ext>
            </a:extLst>
          </p:cNvPr>
          <p:cNvSpPr txBox="1"/>
          <p:nvPr/>
        </p:nvSpPr>
        <p:spPr>
          <a:xfrm>
            <a:off x="1868648" y="70772"/>
            <a:ext cx="259429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7F6E9-3717-5BCC-665D-BA840C6C5395}"/>
              </a:ext>
            </a:extLst>
          </p:cNvPr>
          <p:cNvSpPr txBox="1"/>
          <p:nvPr/>
        </p:nvSpPr>
        <p:spPr>
          <a:xfrm>
            <a:off x="257962" y="64957"/>
            <a:ext cx="161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#: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555D0-D594-3FBA-1584-9C1E7F458B86}"/>
              </a:ext>
            </a:extLst>
          </p:cNvPr>
          <p:cNvSpPr txBox="1"/>
          <p:nvPr/>
        </p:nvSpPr>
        <p:spPr>
          <a:xfrm>
            <a:off x="4538698" y="126512"/>
            <a:ext cx="319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LIFT Advanced Materials Challenge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15436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A0C8F6287C7B40848A6A264FAB7872" ma:contentTypeVersion="20" ma:contentTypeDescription="Create a new document." ma:contentTypeScope="" ma:versionID="4168510a9383b8c723fa50a00e5f5cd4">
  <xsd:schema xmlns:xsd="http://www.w3.org/2001/XMLSchema" xmlns:xs="http://www.w3.org/2001/XMLSchema" xmlns:p="http://schemas.microsoft.com/office/2006/metadata/properties" xmlns:ns2="dace9461-cc71-4450-a6b4-5f10f32ef08b" xmlns:ns3="72ee4cc6-33c2-4cfd-92c9-30562d5f2696" targetNamespace="http://schemas.microsoft.com/office/2006/metadata/properties" ma:root="true" ma:fieldsID="5dc82ef3e6e8b396b920cb4537c33b84" ns2:_="" ns3:_="">
    <xsd:import namespace="dace9461-cc71-4450-a6b4-5f10f32ef08b"/>
    <xsd:import namespace="72ee4cc6-33c2-4cfd-92c9-30562d5f2696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e9461-cc71-4450-a6b4-5f10f32ef08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Shared Document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Shared Document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4d29e-9f16-4173-b008-ba0f63ebd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e4cc6-33c2-4cfd-92c9-30562d5f269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2985a99-0c2d-4eca-917c-57202713bb99}" ma:internalName="TaxCatchAll" ma:showField="CatchAllData" ma:web="72ee4cc6-33c2-4cfd-92c9-30562d5f26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dace9461-cc71-4450-a6b4-5f10f32ef08b" xsi:nil="true"/>
    <MigrationWizIdSecurityGroups xmlns="dace9461-cc71-4450-a6b4-5f10f32ef08b" xsi:nil="true"/>
    <MigrationWizId xmlns="dace9461-cc71-4450-a6b4-5f10f32ef08b" xsi:nil="true"/>
    <MigrationWizIdDocumentLibraryPermissions xmlns="dace9461-cc71-4450-a6b4-5f10f32ef08b" xsi:nil="true"/>
    <lcf76f155ced4ddcb4097134ff3c332f xmlns="dace9461-cc71-4450-a6b4-5f10f32ef08b">
      <Terms xmlns="http://schemas.microsoft.com/office/infopath/2007/PartnerControls"/>
    </lcf76f155ced4ddcb4097134ff3c332f>
    <TaxCatchAll xmlns="72ee4cc6-33c2-4cfd-92c9-30562d5f2696" xsi:nil="true"/>
    <MigrationWizIdPermissionLevels xmlns="dace9461-cc71-4450-a6b4-5f10f32ef08b" xsi:nil="true"/>
  </documentManagement>
</p:properties>
</file>

<file path=customXml/itemProps1.xml><?xml version="1.0" encoding="utf-8"?>
<ds:datastoreItem xmlns:ds="http://schemas.openxmlformats.org/officeDocument/2006/customXml" ds:itemID="{5D7A3743-E04F-4DED-A8E4-C8CD133C923A}"/>
</file>

<file path=customXml/itemProps2.xml><?xml version="1.0" encoding="utf-8"?>
<ds:datastoreItem xmlns:ds="http://schemas.openxmlformats.org/officeDocument/2006/customXml" ds:itemID="{D0221716-398F-44C3-943B-1C643E1BE4F1}"/>
</file>

<file path=customXml/itemProps3.xml><?xml version="1.0" encoding="utf-8"?>
<ds:datastoreItem xmlns:ds="http://schemas.openxmlformats.org/officeDocument/2006/customXml" ds:itemID="{AC40E185-9018-46AE-9742-81ACEAE9C4D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Macintosh PowerPoint</Application>
  <PresentationFormat>Widescreen</PresentationFormat>
  <Paragraphs>221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Effra</vt:lpstr>
      <vt:lpstr>Office Theme</vt:lpstr>
      <vt:lpstr>Advanced Materials Challenge Program (AMC 2024)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Appendix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 Steele</dc:creator>
  <cp:lastModifiedBy>Joe Steele</cp:lastModifiedBy>
  <cp:revision>1</cp:revision>
  <dcterms:created xsi:type="dcterms:W3CDTF">2024-10-15T12:46:56Z</dcterms:created>
  <dcterms:modified xsi:type="dcterms:W3CDTF">2024-10-15T12:47:31Z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0x01010023A0C8F6287C7B40848A6A264FAB7872</vt:lpwstr>
  </property>
</Properties>
</file>