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1060" r:id="rId5"/>
    <p:sldId id="15757" r:id="rId6"/>
    <p:sldId id="1036" r:id="rId7"/>
    <p:sldId id="15751" r:id="rId8"/>
    <p:sldId id="1038" r:id="rId9"/>
    <p:sldId id="15754" r:id="rId10"/>
    <p:sldId id="1035" r:id="rId11"/>
    <p:sldId id="1043" r:id="rId12"/>
    <p:sldId id="15755" r:id="rId13"/>
    <p:sldId id="1037" r:id="rId14"/>
    <p:sldId id="1047" r:id="rId15"/>
    <p:sldId id="1041" r:id="rId16"/>
    <p:sldId id="1045" r:id="rId17"/>
    <p:sldId id="15759" r:id="rId18"/>
    <p:sldId id="157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Steele" userId="6869bfd3-8651-4773-807d-fe88e5433587" providerId="ADAL" clId="{41981059-24E6-48FC-930C-7FD772C0EC24}"/>
    <pc:docChg chg="custSel modSld">
      <pc:chgData name="Joe Steele" userId="6869bfd3-8651-4773-807d-fe88e5433587" providerId="ADAL" clId="{41981059-24E6-48FC-930C-7FD772C0EC24}" dt="2024-08-12T19:53:48.472" v="20" actId="12"/>
      <pc:docMkLst>
        <pc:docMk/>
      </pc:docMkLst>
      <pc:sldChg chg="modSp mod">
        <pc:chgData name="Joe Steele" userId="6869bfd3-8651-4773-807d-fe88e5433587" providerId="ADAL" clId="{41981059-24E6-48FC-930C-7FD772C0EC24}" dt="2024-08-12T19:52:41.321" v="13" actId="12"/>
        <pc:sldMkLst>
          <pc:docMk/>
          <pc:sldMk cId="3423202934" sldId="1035"/>
        </pc:sldMkLst>
        <pc:spChg chg="mod">
          <ac:chgData name="Joe Steele" userId="6869bfd3-8651-4773-807d-fe88e5433587" providerId="ADAL" clId="{41981059-24E6-48FC-930C-7FD772C0EC24}" dt="2024-08-12T19:52:26.956" v="11" actId="12"/>
          <ac:spMkLst>
            <pc:docMk/>
            <pc:sldMk cId="3423202934" sldId="1035"/>
            <ac:spMk id="8" creationId="{F6956FAA-0CCD-46DA-85C2-B945B336DB92}"/>
          </ac:spMkLst>
        </pc:spChg>
        <pc:spChg chg="mod">
          <ac:chgData name="Joe Steele" userId="6869bfd3-8651-4773-807d-fe88e5433587" providerId="ADAL" clId="{41981059-24E6-48FC-930C-7FD772C0EC24}" dt="2024-08-12T19:52:41.321" v="13" actId="12"/>
          <ac:spMkLst>
            <pc:docMk/>
            <pc:sldMk cId="3423202934" sldId="1035"/>
            <ac:spMk id="12" creationId="{EA910D13-9564-492D-A6CA-8B64F0483FC0}"/>
          </ac:spMkLst>
        </pc:spChg>
      </pc:sldChg>
      <pc:sldChg chg="modSp mod">
        <pc:chgData name="Joe Steele" userId="6869bfd3-8651-4773-807d-fe88e5433587" providerId="ADAL" clId="{41981059-24E6-48FC-930C-7FD772C0EC24}" dt="2024-08-12T19:52:14.857" v="10" actId="12"/>
        <pc:sldMkLst>
          <pc:docMk/>
          <pc:sldMk cId="2661783758" sldId="1038"/>
        </pc:sldMkLst>
        <pc:spChg chg="mod">
          <ac:chgData name="Joe Steele" userId="6869bfd3-8651-4773-807d-fe88e5433587" providerId="ADAL" clId="{41981059-24E6-48FC-930C-7FD772C0EC24}" dt="2024-08-12T19:52:14.857" v="10" actId="12"/>
          <ac:spMkLst>
            <pc:docMk/>
            <pc:sldMk cId="2661783758" sldId="1038"/>
            <ac:spMk id="8" creationId="{F6956FAA-0CCD-46DA-85C2-B945B336DB92}"/>
          </ac:spMkLst>
        </pc:spChg>
      </pc:sldChg>
      <pc:sldChg chg="modSp mod">
        <pc:chgData name="Joe Steele" userId="6869bfd3-8651-4773-807d-fe88e5433587" providerId="ADAL" clId="{41981059-24E6-48FC-930C-7FD772C0EC24}" dt="2024-08-12T19:52:57.935" v="15" actId="12"/>
        <pc:sldMkLst>
          <pc:docMk/>
          <pc:sldMk cId="962603327" sldId="1043"/>
        </pc:sldMkLst>
        <pc:spChg chg="mod">
          <ac:chgData name="Joe Steele" userId="6869bfd3-8651-4773-807d-fe88e5433587" providerId="ADAL" clId="{41981059-24E6-48FC-930C-7FD772C0EC24}" dt="2024-08-12T19:52:57.935" v="15" actId="12"/>
          <ac:spMkLst>
            <pc:docMk/>
            <pc:sldMk cId="962603327" sldId="1043"/>
            <ac:spMk id="8" creationId="{F6956FAA-0CCD-46DA-85C2-B945B336DB92}"/>
          </ac:spMkLst>
        </pc:spChg>
      </pc:sldChg>
      <pc:sldChg chg="modSp mod">
        <pc:chgData name="Joe Steele" userId="6869bfd3-8651-4773-807d-fe88e5433587" providerId="ADAL" clId="{41981059-24E6-48FC-930C-7FD772C0EC24}" dt="2024-08-12T19:53:48.472" v="20" actId="12"/>
        <pc:sldMkLst>
          <pc:docMk/>
          <pc:sldMk cId="3286073362" sldId="1045"/>
        </pc:sldMkLst>
        <pc:spChg chg="mod">
          <ac:chgData name="Joe Steele" userId="6869bfd3-8651-4773-807d-fe88e5433587" providerId="ADAL" clId="{41981059-24E6-48FC-930C-7FD772C0EC24}" dt="2024-08-12T19:53:48.472" v="20" actId="12"/>
          <ac:spMkLst>
            <pc:docMk/>
            <pc:sldMk cId="3286073362" sldId="1045"/>
            <ac:spMk id="8" creationId="{F6956FAA-0CCD-46DA-85C2-B945B336DB92}"/>
          </ac:spMkLst>
        </pc:spChg>
      </pc:sldChg>
      <pc:sldChg chg="modSp mod">
        <pc:chgData name="Joe Steele" userId="6869bfd3-8651-4773-807d-fe88e5433587" providerId="ADAL" clId="{41981059-24E6-48FC-930C-7FD772C0EC24}" dt="2024-08-12T19:53:31.286" v="18" actId="12"/>
        <pc:sldMkLst>
          <pc:docMk/>
          <pc:sldMk cId="1159733512" sldId="1047"/>
        </pc:sldMkLst>
        <pc:spChg chg="mod">
          <ac:chgData name="Joe Steele" userId="6869bfd3-8651-4773-807d-fe88e5433587" providerId="ADAL" clId="{41981059-24E6-48FC-930C-7FD772C0EC24}" dt="2024-08-12T19:53:31.286" v="18" actId="12"/>
          <ac:spMkLst>
            <pc:docMk/>
            <pc:sldMk cId="1159733512" sldId="1047"/>
            <ac:spMk id="8" creationId="{F6956FAA-0CCD-46DA-85C2-B945B336DB92}"/>
          </ac:spMkLst>
        </pc:spChg>
      </pc:sldChg>
      <pc:sldChg chg="delSp modSp mod">
        <pc:chgData name="Joe Steele" userId="6869bfd3-8651-4773-807d-fe88e5433587" providerId="ADAL" clId="{41981059-24E6-48FC-930C-7FD772C0EC24}" dt="2024-08-12T16:04:17.672" v="2" actId="478"/>
        <pc:sldMkLst>
          <pc:docMk/>
          <pc:sldMk cId="287708045" sldId="1060"/>
        </pc:sldMkLst>
        <pc:spChg chg="mod">
          <ac:chgData name="Joe Steele" userId="6869bfd3-8651-4773-807d-fe88e5433587" providerId="ADAL" clId="{41981059-24E6-48FC-930C-7FD772C0EC24}" dt="2024-08-12T16:04:14.901" v="1" actId="20577"/>
          <ac:spMkLst>
            <pc:docMk/>
            <pc:sldMk cId="287708045" sldId="1060"/>
            <ac:spMk id="3" creationId="{8E2EECCA-1B6C-CE2F-E576-99A3A68B5EEE}"/>
          </ac:spMkLst>
        </pc:spChg>
        <pc:spChg chg="del">
          <ac:chgData name="Joe Steele" userId="6869bfd3-8651-4773-807d-fe88e5433587" providerId="ADAL" clId="{41981059-24E6-48FC-930C-7FD772C0EC24}" dt="2024-08-12T16:04:17.672" v="2" actId="478"/>
          <ac:spMkLst>
            <pc:docMk/>
            <pc:sldMk cId="287708045" sldId="1060"/>
            <ac:spMk id="5" creationId="{47D7FA84-1673-568F-BD08-97866462118D}"/>
          </ac:spMkLst>
        </pc:spChg>
      </pc:sldChg>
      <pc:sldChg chg="modSp mod">
        <pc:chgData name="Joe Steele" userId="6869bfd3-8651-4773-807d-fe88e5433587" providerId="ADAL" clId="{41981059-24E6-48FC-930C-7FD772C0EC24}" dt="2024-08-12T19:52:03.597" v="9" actId="12"/>
        <pc:sldMkLst>
          <pc:docMk/>
          <pc:sldMk cId="179756431" sldId="15751"/>
        </pc:sldMkLst>
        <pc:spChg chg="mod">
          <ac:chgData name="Joe Steele" userId="6869bfd3-8651-4773-807d-fe88e5433587" providerId="ADAL" clId="{41981059-24E6-48FC-930C-7FD772C0EC24}" dt="2024-08-12T19:52:03.597" v="9" actId="12"/>
          <ac:spMkLst>
            <pc:docMk/>
            <pc:sldMk cId="179756431" sldId="15751"/>
            <ac:spMk id="8" creationId="{F6956FAA-0CCD-46DA-85C2-B945B336DB92}"/>
          </ac:spMkLst>
        </pc:spChg>
      </pc:sldChg>
      <pc:sldChg chg="modSp mod">
        <pc:chgData name="Joe Steele" userId="6869bfd3-8651-4773-807d-fe88e5433587" providerId="ADAL" clId="{41981059-24E6-48FC-930C-7FD772C0EC24}" dt="2024-08-12T19:53:09.625" v="16" actId="12"/>
        <pc:sldMkLst>
          <pc:docMk/>
          <pc:sldMk cId="3815436951" sldId="15755"/>
        </pc:sldMkLst>
        <pc:spChg chg="mod">
          <ac:chgData name="Joe Steele" userId="6869bfd3-8651-4773-807d-fe88e5433587" providerId="ADAL" clId="{41981059-24E6-48FC-930C-7FD772C0EC24}" dt="2024-08-12T19:53:09.625" v="16" actId="12"/>
          <ac:spMkLst>
            <pc:docMk/>
            <pc:sldMk cId="3815436951" sldId="15755"/>
            <ac:spMk id="8" creationId="{F6956FAA-0CCD-46DA-85C2-B945B336DB92}"/>
          </ac:spMkLst>
        </pc:spChg>
      </pc:sldChg>
      <pc:sldChg chg="modSp mod">
        <pc:chgData name="Joe Steele" userId="6869bfd3-8651-4773-807d-fe88e5433587" providerId="ADAL" clId="{41981059-24E6-48FC-930C-7FD772C0EC24}" dt="2024-08-12T19:51:43.934" v="7" actId="20577"/>
        <pc:sldMkLst>
          <pc:docMk/>
          <pc:sldMk cId="34024219" sldId="15757"/>
        </pc:sldMkLst>
        <pc:spChg chg="mod">
          <ac:chgData name="Joe Steele" userId="6869bfd3-8651-4773-807d-fe88e5433587" providerId="ADAL" clId="{41981059-24E6-48FC-930C-7FD772C0EC24}" dt="2024-08-12T19:51:43.934" v="7" actId="20577"/>
          <ac:spMkLst>
            <pc:docMk/>
            <pc:sldMk cId="34024219" sldId="15757"/>
            <ac:spMk id="8" creationId="{F6956FAA-0CCD-46DA-85C2-B945B336DB9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lift.technology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mailto:communications@almmii.org" TargetMode="External"/><Relationship Id="rId10" Type="http://schemas.microsoft.com/office/2007/relationships/hdphoto" Target="../media/hdphoto1.wdp"/><Relationship Id="rId4" Type="http://schemas.openxmlformats.org/officeDocument/2006/relationships/image" Target="../media/image10.jpe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19E4D9-E20A-81AD-DE48-5B724633B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983" y="1063894"/>
            <a:ext cx="5563016" cy="5794106"/>
          </a:xfrm>
          <a:prstGeom prst="rect">
            <a:avLst/>
          </a:prstGeom>
        </p:spPr>
      </p:pic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E92AD5-BB00-D82A-5FC7-D0E66DCC0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489" y="4395245"/>
            <a:ext cx="6003911" cy="490037"/>
          </a:xfrm>
          <a:prstGeom prst="rect">
            <a:avLst/>
          </a:prstGeom>
        </p:spPr>
        <p:txBody>
          <a:bodyPr anchor="b" anchorCtr="0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PROJECT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81AC6-0438-6B5B-8FBD-C048649DA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5489" y="4977357"/>
            <a:ext cx="6003911" cy="3456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Name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86DEAA-8AC9-FAF1-7AB8-4941698C2D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671" y="1969567"/>
            <a:ext cx="3172234" cy="1775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CEEAB8-A6FB-1C91-51B0-467F90424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4"/>
          <a:stretch/>
        </p:blipFill>
        <p:spPr>
          <a:xfrm>
            <a:off x="0" y="769435"/>
            <a:ext cx="12192000" cy="3102429"/>
          </a:xfrm>
          <a:prstGeom prst="rect">
            <a:avLst/>
          </a:prstGeom>
        </p:spPr>
      </p:pic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AE91A047-748A-F6CB-7820-F7664C537E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5072" y="5391359"/>
            <a:ext cx="6003911" cy="3968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i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DD MMM YY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CB294-EB5B-01DE-36E1-A429E0436A87}"/>
              </a:ext>
            </a:extLst>
          </p:cNvPr>
          <p:cNvSpPr txBox="1"/>
          <p:nvPr userDrawn="1"/>
        </p:nvSpPr>
        <p:spPr>
          <a:xfrm>
            <a:off x="625072" y="6294311"/>
            <a:ext cx="461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is operated by the American Lightweight Materials Manufacturing Innovation Institute (ALMMII), a Detroit-based 501©3 nonprofit</a:t>
            </a:r>
          </a:p>
        </p:txBody>
      </p:sp>
    </p:spTree>
    <p:extLst>
      <p:ext uri="{BB962C8B-B14F-4D97-AF65-F5344CB8AC3E}">
        <p14:creationId xmlns:p14="http://schemas.microsoft.com/office/powerpoint/2010/main" val="101628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630C-278E-F1AF-533E-B40F7C3C8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1440"/>
            <a:ext cx="10515600" cy="365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C49D7-0941-9ED0-3C16-9BEF5E8A4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6CB92-03B2-54CE-3BBC-3C655D109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13710-F674-6ACA-C2F4-CD75763B6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844A0-6EB4-F595-AB23-796E2F06E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8DC78-4408-89D1-D193-F88CC433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DA2574-E2B7-7952-8D31-12F2D8E4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E2B55-5FD8-2325-D2A5-11F6CE21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2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F284-F444-4B5D-49CA-20DB33C2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3B96E-7A31-8A53-B083-77DE8540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1EAD7-AE17-0C8D-4112-198B51E4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01248-4778-4959-A58F-F72497FA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0EBE02-9B04-9CF0-2860-C24CC641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499C1-0F23-22BE-5A20-EE19DFE1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ED825-7381-A19C-1D09-70BFB54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76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515C-638C-7849-1C37-00B1AA58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BF864-CB77-1E01-24EE-56F34EAD2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A294E-97B8-98BD-9EB1-94FF05016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13E20-5776-340D-5F47-76071471B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D5FAC-C2BB-88A8-67AA-D623157D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8FB01-21AC-7B37-352F-27082B46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3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F782-A4AF-63B5-6E7B-6FDC28CD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A948C-13CB-5922-A5EC-26A3C9065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DB5CF-7EE5-44BA-CCE8-6B0BBA234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34E23-3A54-2CE9-3D89-A5BE43D9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310A5-FBA7-E42C-A0BF-319CD560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B2335-D4AF-5A0F-2B33-60AC906E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3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F6E4-D2C6-1D34-7873-CB4E00B2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68A9A-3404-2DBA-3268-6EFAF4942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590C8-ACEA-EF3F-8595-3A4F0277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1C5D-133B-46B7-80D1-D08EE87A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FE014-BAFD-1278-F022-C539A154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53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661D3D-ECA1-8700-F09F-D7D07D727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6C650-17BB-1B1B-CC8C-9B339329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DF487-6DFE-A12A-C8B1-37C8BACD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0362C-E791-FADB-0416-215EB37A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FD8D4-5DC7-E5E7-B9FB-8EB1316F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30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3619-8AA0-AAFD-4E4D-249F7077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09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166F6C-C529-433F-B684-B19F60ABE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1439"/>
            <a:ext cx="8918122" cy="649224"/>
          </a:xfrm>
          <a:prstGeom prst="rect">
            <a:avLst/>
          </a:prstGeom>
        </p:spPr>
        <p:txBody>
          <a:bodyPr anchor="t" anchorCtr="0"/>
          <a:lstStyle>
            <a:lvl1pPr>
              <a:defRPr sz="36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B0ADE798-A155-4F37-B060-9521A6D6247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6620" y="1733181"/>
            <a:ext cx="9987580" cy="398181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 sz="20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This is the subhead space</a:t>
            </a:r>
          </a:p>
        </p:txBody>
      </p:sp>
      <p:pic>
        <p:nvPicPr>
          <p:cNvPr id="11" name="Picture 10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0E87772A-2C68-8F8E-EE36-12816C9141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50432750-84ED-CC54-12F0-192D7EDA9731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2D1849B-405C-588E-0911-49ECDE39ABB5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3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0E87772A-2C68-8F8E-EE36-12816C9141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50432750-84ED-CC54-12F0-192D7EDA9731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2D1849B-405C-588E-0911-49ECDE39ABB5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FA97A-C7FF-B760-D933-9B80DB741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2551949"/>
            <a:ext cx="7778750" cy="961273"/>
          </a:xfrm>
          <a:prstGeom prst="rect">
            <a:avLst/>
          </a:prstGeom>
        </p:spPr>
        <p:txBody>
          <a:bodyPr anchor="b"/>
          <a:lstStyle>
            <a:lvl1pPr>
              <a:defRPr sz="44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Secondary Divider Page</a:t>
            </a:r>
          </a:p>
        </p:txBody>
      </p:sp>
    </p:spTree>
    <p:extLst>
      <p:ext uri="{BB962C8B-B14F-4D97-AF65-F5344CB8AC3E}">
        <p14:creationId xmlns:p14="http://schemas.microsoft.com/office/powerpoint/2010/main" val="113007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C257448F-494F-70EB-8D91-BD88A3A12051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A4E02162-CB9F-2C4A-58A3-BEAFC732382A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6AAB1-EA04-1BBB-29E4-51E40887D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983" y="1063894"/>
            <a:ext cx="5563016" cy="5794106"/>
          </a:xfrm>
          <a:prstGeom prst="rect">
            <a:avLst/>
          </a:prstGeom>
        </p:spPr>
      </p:pic>
      <p:pic>
        <p:nvPicPr>
          <p:cNvPr id="5" name="Picture 4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F324C236-B154-C838-E686-67A5D15E3E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4F4E59-59F9-1B40-4581-678463CB6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25517"/>
            <a:ext cx="3903134" cy="961273"/>
          </a:xfrm>
          <a:prstGeom prst="rect">
            <a:avLst/>
          </a:prstGeom>
        </p:spPr>
        <p:txBody>
          <a:bodyPr anchor="b"/>
          <a:lstStyle>
            <a:lvl1pPr>
              <a:defRPr sz="60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623623-7555-77A5-B8CB-AA008CA47623}"/>
              </a:ext>
            </a:extLst>
          </p:cNvPr>
          <p:cNvSpPr txBox="1"/>
          <p:nvPr userDrawn="1"/>
        </p:nvSpPr>
        <p:spPr>
          <a:xfrm>
            <a:off x="831850" y="3110653"/>
            <a:ext cx="4972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1400 Rosa Parks Blvd.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Detroit, Michigan 48216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(313) 309-9003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communications@almmii.org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www.lift.technology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2" name="Picture 11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B86FC3AF-7514-E690-4310-18EDCDF9D00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599A5B-BB3A-8BE1-0EC7-E28BC5420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4"/>
          <a:stretch/>
        </p:blipFill>
        <p:spPr>
          <a:xfrm>
            <a:off x="0" y="769435"/>
            <a:ext cx="12192000" cy="3102429"/>
          </a:xfrm>
          <a:prstGeom prst="rect">
            <a:avLst/>
          </a:prstGeom>
        </p:spPr>
      </p:pic>
      <p:pic>
        <p:nvPicPr>
          <p:cNvPr id="14" name="Picture 6" descr="Image result for linkedin reverse logo">
            <a:extLst>
              <a:ext uri="{FF2B5EF4-FFF2-40B4-BE49-F238E27FC236}">
                <a16:creationId xmlns:a16="http://schemas.microsoft.com/office/drawing/2014/main" id="{9F1252D9-0103-DE06-DB77-5F918A4860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7273" y1="27074" x2="27273" y2="27074"/>
                        <a14:foregroundMark x1="27273" y1="27074" x2="31818" y2="25328"/>
                        <a14:foregroundMark x1="25000" y1="28821" x2="26364" y2="30568"/>
                        <a14:foregroundMark x1="24091" y1="43231" x2="27273" y2="65502"/>
                        <a14:foregroundMark x1="27273" y1="65502" x2="30455" y2="55895"/>
                        <a14:foregroundMark x1="29091" y1="42358" x2="29091" y2="42358"/>
                        <a14:foregroundMark x1="26818" y1="40611" x2="26818" y2="40611"/>
                        <a14:foregroundMark x1="23636" y1="22271" x2="23636" y2="22271"/>
                        <a14:foregroundMark x1="49091" y1="41048" x2="46364" y2="65066"/>
                        <a14:foregroundMark x1="46364" y1="65066" x2="55455" y2="43231"/>
                        <a14:foregroundMark x1="55455" y1="43231" x2="70000" y2="62009"/>
                        <a14:foregroundMark x1="70000" y1="62009" x2="70000" y2="67249"/>
                        <a14:foregroundMark x1="30000" y1="68996" x2="30000" y2="68996"/>
                        <a14:foregroundMark x1="68182" y1="42795" x2="78636" y2="63319"/>
                        <a14:foregroundMark x1="78636" y1="63319" x2="75455" y2="69432"/>
                        <a14:foregroundMark x1="21818" y1="38428" x2="21818" y2="38428"/>
                        <a14:foregroundMark x1="66364" y1="59825" x2="66364" y2="59825"/>
                        <a14:foregroundMark x1="40909" y1="44105" x2="40909" y2="44105"/>
                        <a14:foregroundMark x1="40909" y1="47162" x2="40909" y2="47162"/>
                        <a14:foregroundMark x1="40909" y1="50655" x2="40909" y2="50655"/>
                        <a14:foregroundMark x1="41364" y1="54585" x2="41364" y2="54585"/>
                        <a14:foregroundMark x1="41364" y1="59825" x2="41364" y2="59825"/>
                        <a14:foregroundMark x1="40909" y1="61572" x2="40909" y2="61572"/>
                        <a14:foregroundMark x1="52727" y1="52838" x2="52727" y2="52838"/>
                        <a14:foregroundMark x1="33182" y1="54585" x2="33182" y2="54585"/>
                        <a14:foregroundMark x1="32727" y1="59389" x2="32727" y2="59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46" y="5101695"/>
            <a:ext cx="384403" cy="4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CA0591-869C-0373-9363-7189D0B9855C}"/>
              </a:ext>
            </a:extLst>
          </p:cNvPr>
          <p:cNvSpPr txBox="1"/>
          <p:nvPr userDrawn="1"/>
        </p:nvSpPr>
        <p:spPr>
          <a:xfrm>
            <a:off x="1275449" y="51324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LIFT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F0998E-533D-E033-1663-619F3CFE21DF}"/>
              </a:ext>
            </a:extLst>
          </p:cNvPr>
          <p:cNvSpPr txBox="1"/>
          <p:nvPr userDrawn="1"/>
        </p:nvSpPr>
        <p:spPr>
          <a:xfrm>
            <a:off x="2519194" y="51170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@NewsFromLIFT</a:t>
            </a:r>
          </a:p>
        </p:txBody>
      </p:sp>
      <p:pic>
        <p:nvPicPr>
          <p:cNvPr id="17" name="Picture 16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92341C06-EE5A-178E-744E-3717CF6E613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94" y="5149743"/>
            <a:ext cx="267699" cy="273611"/>
          </a:xfrm>
          <a:prstGeom prst="rect">
            <a:avLst/>
          </a:prstGeom>
        </p:spPr>
      </p:pic>
      <p:pic>
        <p:nvPicPr>
          <p:cNvPr id="18" name="Picture 17" descr="A black letter f in a white circle&#10;&#10;Description automatically generated">
            <a:extLst>
              <a:ext uri="{FF2B5EF4-FFF2-40B4-BE49-F238E27FC236}">
                <a16:creationId xmlns:a16="http://schemas.microsoft.com/office/drawing/2014/main" id="{3E876D82-0610-156D-54DB-F72FB1CB2A3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6" y="5727341"/>
            <a:ext cx="305851" cy="305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9C4404-DCB9-5BAE-13E0-3D62DE794028}"/>
              </a:ext>
            </a:extLst>
          </p:cNvPr>
          <p:cNvSpPr txBox="1"/>
          <p:nvPr userDrawn="1"/>
        </p:nvSpPr>
        <p:spPr>
          <a:xfrm>
            <a:off x="1262096" y="56911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@NewsFromLIFT</a:t>
            </a:r>
          </a:p>
        </p:txBody>
      </p:sp>
      <p:pic>
        <p:nvPicPr>
          <p:cNvPr id="20" name="Picture 19" descr="A logo of a camera&#10;&#10;Description automatically generated">
            <a:extLst>
              <a:ext uri="{FF2B5EF4-FFF2-40B4-BE49-F238E27FC236}">
                <a16:creationId xmlns:a16="http://schemas.microsoft.com/office/drawing/2014/main" id="{B8660D08-AE7F-AE28-7B12-16BF641A2B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95" y="5727342"/>
            <a:ext cx="321791" cy="3216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F7BB8C-DE48-3594-EBBB-75164ECDD19C}"/>
              </a:ext>
            </a:extLst>
          </p:cNvPr>
          <p:cNvSpPr txBox="1"/>
          <p:nvPr userDrawn="1"/>
        </p:nvSpPr>
        <p:spPr>
          <a:xfrm>
            <a:off x="3527975" y="56911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@NewsFromLIFT</a:t>
            </a:r>
          </a:p>
        </p:txBody>
      </p:sp>
    </p:spTree>
    <p:extLst>
      <p:ext uri="{BB962C8B-B14F-4D97-AF65-F5344CB8AC3E}">
        <p14:creationId xmlns:p14="http://schemas.microsoft.com/office/powerpoint/2010/main" val="152323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>
            <a:extLst>
              <a:ext uri="{FF2B5EF4-FFF2-40B4-BE49-F238E27FC236}">
                <a16:creationId xmlns:a16="http://schemas.microsoft.com/office/drawing/2014/main" id="{1F887333-5D5D-7296-F235-D95A09CACB06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EBA144-ADA2-0CE6-2BE3-24C713A0AC2F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A planet with lights and a large hurricane&#10;&#10;Description automatically generated with medium confidence">
            <a:extLst>
              <a:ext uri="{FF2B5EF4-FFF2-40B4-BE49-F238E27FC236}">
                <a16:creationId xmlns:a16="http://schemas.microsoft.com/office/drawing/2014/main" id="{C3BD272D-AA37-44CF-1FDB-10943B277A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2D218CF7-DF14-06B0-A6C5-64369D407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2551949"/>
            <a:ext cx="7778750" cy="961273"/>
          </a:xfrm>
          <a:prstGeom prst="rect">
            <a:avLst/>
          </a:prstGeom>
        </p:spPr>
        <p:txBody>
          <a:bodyPr anchor="b"/>
          <a:lstStyle>
            <a:lvl1pPr>
              <a:defRPr sz="44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Secondary Divider Page</a:t>
            </a:r>
          </a:p>
        </p:txBody>
      </p:sp>
      <p:pic>
        <p:nvPicPr>
          <p:cNvPr id="24" name="Picture 23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E3193D3F-8DD4-C460-F651-6190E0C19A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sp>
        <p:nvSpPr>
          <p:cNvPr id="25" name="TextBox 13">
            <a:extLst>
              <a:ext uri="{FF2B5EF4-FFF2-40B4-BE49-F238E27FC236}">
                <a16:creationId xmlns:a16="http://schemas.microsoft.com/office/drawing/2014/main" id="{369FAEBE-7765-A270-A74D-34939BBF47EC}"/>
              </a:ext>
            </a:extLst>
          </p:cNvPr>
          <p:cNvSpPr txBox="1"/>
          <p:nvPr userDrawn="1"/>
        </p:nvSpPr>
        <p:spPr>
          <a:xfrm>
            <a:off x="612648" y="6547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26" name="Slide Number Placeholder 7">
            <a:extLst>
              <a:ext uri="{FF2B5EF4-FFF2-40B4-BE49-F238E27FC236}">
                <a16:creationId xmlns:a16="http://schemas.microsoft.com/office/drawing/2014/main" id="{37966719-47E7-BAF1-858F-DA80E612DAEC}"/>
              </a:ext>
            </a:extLst>
          </p:cNvPr>
          <p:cNvSpPr txBox="1">
            <a:spLocks/>
          </p:cNvSpPr>
          <p:nvPr userDrawn="1"/>
        </p:nvSpPr>
        <p:spPr>
          <a:xfrm>
            <a:off x="9198864" y="6501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3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974D976-7ACD-14AF-2940-626C0EF4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1439"/>
            <a:ext cx="10515600" cy="649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C80AEB3-C3EA-05A2-8E0B-4F5FA20CB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30392"/>
            <a:ext cx="10576559" cy="46084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E9E89F-8BCA-EA28-DDCA-AD5A04D7D3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1086928"/>
            <a:ext cx="7292023" cy="35368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r>
              <a:rPr lang="en-US"/>
              <a:t>This is the subhead text</a:t>
            </a:r>
          </a:p>
        </p:txBody>
      </p:sp>
    </p:spTree>
    <p:extLst>
      <p:ext uri="{BB962C8B-B14F-4D97-AF65-F5344CB8AC3E}">
        <p14:creationId xmlns:p14="http://schemas.microsoft.com/office/powerpoint/2010/main" val="272381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137C-C640-7F7E-4F03-1D442422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0AB30-1899-5C95-4ADD-E9A23F77E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2D668-C5E1-BF63-4056-5ECEC92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14554-7C79-822D-082B-B09C9C1C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67D64-CE8C-BC00-B6C0-ADDC2243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65F5-0E28-4BA1-5EFB-7B99CAC3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B2408-C4D7-3367-34DA-60654A0FA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46BD3-3F31-BAF7-D6A9-2C136EB8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85DA3-8659-23BB-3BE0-0138C76E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06685-D912-3125-7796-B0B21A81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6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955C-0904-C254-E28C-6CDD988B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4EC79-4FE9-65A6-ACBD-CC43347A2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84C90-F10F-80BD-2D10-847BD5D8A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2971F-255D-5CE8-6125-89F06760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355CD-A2A6-3924-742F-8E5C8B4C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7F32C-75F0-B27D-1A5C-6289C911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5A2F2C-0BB3-E51E-FD08-FDD7BB73C39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13662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7F53B-15BF-E256-3C70-B400F1D3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583011"/>
            <a:ext cx="10576559" cy="4655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electric blue, blue, star, majorelle blue&#10;&#10;Description automatically generated">
            <a:extLst>
              <a:ext uri="{FF2B5EF4-FFF2-40B4-BE49-F238E27FC236}">
                <a16:creationId xmlns:a16="http://schemas.microsoft.com/office/drawing/2014/main" id="{79B748F4-EFB4-071D-9CAA-E1E3C5CDC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09268"/>
            <a:ext cx="12192000" cy="348732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B10B4413-649C-7D1C-43E3-70F9B5FF5FE9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7A030FAD-E8E3-07D0-C773-CE146C5AE213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D6C8C-8D4E-D238-874D-5CE96398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1439"/>
            <a:ext cx="10515600" cy="649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62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ft.technology/project-calls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EECCA-1B6C-CE2F-E576-99A3A68B5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Ecosystem Accelerator Program (LEAP 2024)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6B094A0-DCC0-8780-736C-0C9D4423B6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Submission Form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0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Problem 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what will be within the team’s working boundaries and what the team will not be working 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A1C2ED-794D-D42B-EBA2-0AE8A30C92DA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6FC3B2-9F16-F9A8-EAA7-FE8E550972CE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AEE4D-4C01-FE61-497A-966B305F22A0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BA4E5-DE0A-2E6B-BED0-70D690F06E3C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35849-094A-489E-58B7-C21BEFCE728A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Ecosystem Accelerator Program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10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Technical Approach/Solution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the proposed solution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specific tasks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 Graphs, photos, examples,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D1C3BB-BC14-F228-5DC6-DFB07EC57462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62DFE-992F-9FAD-F336-0040CE1C7F48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19A0E-58E1-230C-C413-1939918C4429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52271-C959-C9AE-BDDC-548ED225719E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9ADD0-62D4-ED28-D6D5-004B04E7D612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Ecosystem Accelerator Program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73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Project Schedule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75A5A-31EA-4977-A4D0-3F79B83F8950}"/>
              </a:ext>
            </a:extLst>
          </p:cNvPr>
          <p:cNvSpPr txBox="1"/>
          <p:nvPr/>
        </p:nvSpPr>
        <p:spPr>
          <a:xfrm>
            <a:off x="176481" y="1089164"/>
            <a:ext cx="11676076" cy="52629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level Gantt chart showing tasks &amp; dependencies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AC5D7-3F16-413C-AEA6-78EF48B570B1}"/>
              </a:ext>
            </a:extLst>
          </p:cNvPr>
          <p:cNvSpPr txBox="1"/>
          <p:nvPr/>
        </p:nvSpPr>
        <p:spPr>
          <a:xfrm>
            <a:off x="1328165" y="1713746"/>
            <a:ext cx="1279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Suggested  TimeLine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D4B0B-CA6E-4AFC-926A-DA6BA29EBED1}"/>
              </a:ext>
            </a:extLst>
          </p:cNvPr>
          <p:cNvSpPr/>
          <p:nvPr/>
        </p:nvSpPr>
        <p:spPr>
          <a:xfrm>
            <a:off x="2866362" y="1745417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54961D-818A-4D20-BBE1-294B4F510895}"/>
              </a:ext>
            </a:extLst>
          </p:cNvPr>
          <p:cNvSpPr txBox="1"/>
          <p:nvPr/>
        </p:nvSpPr>
        <p:spPr>
          <a:xfrm>
            <a:off x="2711518" y="1920282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Design/Simulation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3D1C44-7555-460D-9C97-381720D4249C}"/>
              </a:ext>
            </a:extLst>
          </p:cNvPr>
          <p:cNvSpPr/>
          <p:nvPr/>
        </p:nvSpPr>
        <p:spPr>
          <a:xfrm>
            <a:off x="4284354" y="1745417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4D3DE4-2C38-4246-B183-9D621BCFF52C}"/>
              </a:ext>
            </a:extLst>
          </p:cNvPr>
          <p:cNvSpPr txBox="1"/>
          <p:nvPr/>
        </p:nvSpPr>
        <p:spPr>
          <a:xfrm>
            <a:off x="4284354" y="1922151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Simulation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BBB2DA-289D-41CB-B4B1-7F0E529E43D6}"/>
              </a:ext>
            </a:extLst>
          </p:cNvPr>
          <p:cNvSpPr/>
          <p:nvPr/>
        </p:nvSpPr>
        <p:spPr>
          <a:xfrm>
            <a:off x="5702346" y="1737402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A13683-D3E4-4F89-AB83-1026D3A93105}"/>
              </a:ext>
            </a:extLst>
          </p:cNvPr>
          <p:cNvSpPr/>
          <p:nvPr/>
        </p:nvSpPr>
        <p:spPr>
          <a:xfrm>
            <a:off x="7120336" y="1756866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287F2B-1037-4E62-9DE5-6BD6E0EB39F7}"/>
              </a:ext>
            </a:extLst>
          </p:cNvPr>
          <p:cNvSpPr/>
          <p:nvPr/>
        </p:nvSpPr>
        <p:spPr>
          <a:xfrm>
            <a:off x="8538326" y="1754684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9BF3F9-AE38-47A7-88C0-9BF6C4BC3F86}"/>
              </a:ext>
            </a:extLst>
          </p:cNvPr>
          <p:cNvSpPr/>
          <p:nvPr/>
        </p:nvSpPr>
        <p:spPr>
          <a:xfrm>
            <a:off x="9956316" y="1744071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E28EB3-5AA5-4655-9A3C-3C04F0849525}"/>
              </a:ext>
            </a:extLst>
          </p:cNvPr>
          <p:cNvSpPr txBox="1"/>
          <p:nvPr/>
        </p:nvSpPr>
        <p:spPr>
          <a:xfrm>
            <a:off x="5475820" y="1902014"/>
            <a:ext cx="1240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Design Proto Tools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A7C376-6A52-4143-9F81-F9818BD2E41E}"/>
              </a:ext>
            </a:extLst>
          </p:cNvPr>
          <p:cNvSpPr txBox="1"/>
          <p:nvPr/>
        </p:nvSpPr>
        <p:spPr>
          <a:xfrm>
            <a:off x="6985096" y="1915216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Proto Tools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C4B5C0-3E8F-4DC1-9099-934E62F0A35A}"/>
              </a:ext>
            </a:extLst>
          </p:cNvPr>
          <p:cNvSpPr txBox="1"/>
          <p:nvPr/>
        </p:nvSpPr>
        <p:spPr>
          <a:xfrm>
            <a:off x="8486461" y="1920281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Assembly/Try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6D8A15-7AAF-4EAD-A586-5C4437354450}"/>
              </a:ext>
            </a:extLst>
          </p:cNvPr>
          <p:cNvSpPr txBox="1"/>
          <p:nvPr/>
        </p:nvSpPr>
        <p:spPr>
          <a:xfrm>
            <a:off x="9811166" y="1905386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Testing /Validation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30FAC8-2BC8-E467-6B12-162695BDA790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2F347-D6C6-0747-8D6F-4DB415219C71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F19CE-598D-BF4C-7B9E-FCFB4CAA4246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A4871-6C0F-163A-CDFB-105397EEDD1B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C51F8-FF19-9994-0E1D-CDA5A24E1715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Ecosystem Accelerator Program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93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Proposed Work at LIFT and Anticipated Environmental Impact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project work planned at LIFT: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potential adverse environmental impacts from the completion of this work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use of hazardous chemicals or other materials.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SDS sheets for proposed chemicals and materials brought into LIFT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emissions of toxic substances due to the operation of a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there are no adverse impacts show this page as “N/A”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8AACA-1897-6555-9E5A-6E5A2C4E9DA0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E0D68-3870-28BE-A205-BE2F40C9D4C1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1C19E-4180-43C1-9744-BF9641698E62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12DB5-754F-B765-B725-1258CC0DEE19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7D476-8F0F-6706-0552-0F7A67536A77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Ecosystem Accelerator Program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07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F3074-E62B-A94D-606D-510802F4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8069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448C3104-8980-4835-ACBA-A30FC36DE35E}"/>
              </a:ext>
            </a:extLst>
          </p:cNvPr>
          <p:cNvSpPr txBox="1">
            <a:spLocks/>
          </p:cNvSpPr>
          <p:nvPr/>
        </p:nvSpPr>
        <p:spPr>
          <a:xfrm>
            <a:off x="4556358" y="0"/>
            <a:ext cx="3079284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2A389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Technical 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8F626A-4414-4097-920C-B6F6BCDB8814}"/>
              </a:ext>
            </a:extLst>
          </p:cNvPr>
          <p:cNvSpPr txBox="1"/>
          <p:nvPr/>
        </p:nvSpPr>
        <p:spPr>
          <a:xfrm>
            <a:off x="5290655" y="6071394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Appendix 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2F967-6FAA-468E-863C-DE55780B1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32" y="1068620"/>
            <a:ext cx="10604733" cy="50027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0BC4A0-9449-4707-91CB-E0977AD7F218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A83EB-FFD3-4C23-86A4-455E876BA335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D63BA-715E-446D-BE8E-885D071D5211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4EDE3B-E5C6-45A1-9E83-F0D35BC96C05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</p:spTree>
    <p:extLst>
      <p:ext uri="{BB962C8B-B14F-4D97-AF65-F5344CB8AC3E}">
        <p14:creationId xmlns:p14="http://schemas.microsoft.com/office/powerpoint/2010/main" val="142520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319632"/>
            <a:ext cx="11676076" cy="38472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attached forms to submit your project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 proposed budget ( Maximum $250,000 from LIFT ) and timeline ( 6 months ) 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Projects will be evaluated on: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Technological Merit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 TRL and MRL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Timing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Request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Member Engagement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Planned use of LIFT’s  High-Bay Equipment.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Share Commitment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Submit completed forms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https://lift.technology/project-calls/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45DF4-DBE1-42FC-AE00-85F37DA5D881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Instructions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8E68C-A292-0D00-DDB9-88AB19D04524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73632-EF08-4114-C5F2-583D41A55377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53E3A-AE64-A6B3-D46B-1F6D3FBB82B7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2FB45-3732-7F47-410E-E26861D07A95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296B43-37C5-3C09-1187-A4533623375A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Ecosystem Accelerator Program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Project Data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E08CB-72A1-407F-B4DB-D665A139393A}"/>
              </a:ext>
            </a:extLst>
          </p:cNvPr>
          <p:cNvSpPr txBox="1"/>
          <p:nvPr/>
        </p:nvSpPr>
        <p:spPr>
          <a:xfrm>
            <a:off x="444618" y="1131726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Submission Date: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901630" y="1131725"/>
            <a:ext cx="3194369" cy="468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783B7-A06F-4F9A-AFDF-3685D4334C7C}"/>
              </a:ext>
            </a:extLst>
          </p:cNvPr>
          <p:cNvSpPr txBox="1"/>
          <p:nvPr/>
        </p:nvSpPr>
        <p:spPr>
          <a:xfrm>
            <a:off x="444618" y="1640480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Number: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162D6-B361-44EF-90E8-6695868DC01F}"/>
              </a:ext>
            </a:extLst>
          </p:cNvPr>
          <p:cNvSpPr txBox="1"/>
          <p:nvPr/>
        </p:nvSpPr>
        <p:spPr>
          <a:xfrm>
            <a:off x="2901630" y="1677454"/>
            <a:ext cx="319436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F4667-DE02-4774-97E2-09D07ACE2466}"/>
              </a:ext>
            </a:extLst>
          </p:cNvPr>
          <p:cNvSpPr txBox="1"/>
          <p:nvPr/>
        </p:nvSpPr>
        <p:spPr>
          <a:xfrm>
            <a:off x="444618" y="2199788"/>
            <a:ext cx="144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C1F08-06F3-46DD-957C-04FC3338B82C}"/>
              </a:ext>
            </a:extLst>
          </p:cNvPr>
          <p:cNvSpPr txBox="1"/>
          <p:nvPr/>
        </p:nvSpPr>
        <p:spPr>
          <a:xfrm>
            <a:off x="1887960" y="2217611"/>
            <a:ext cx="420803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3782D-C095-446E-B196-C71C4C2C5A6C}"/>
              </a:ext>
            </a:extLst>
          </p:cNvPr>
          <p:cNvSpPr txBox="1"/>
          <p:nvPr/>
        </p:nvSpPr>
        <p:spPr>
          <a:xfrm>
            <a:off x="6268279" y="2213629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Member?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F2A2AB-396D-4B4B-B854-9D5D6D27088E}"/>
              </a:ext>
            </a:extLst>
          </p:cNvPr>
          <p:cNvSpPr txBox="1"/>
          <p:nvPr/>
        </p:nvSpPr>
        <p:spPr>
          <a:xfrm>
            <a:off x="8316767" y="2217874"/>
            <a:ext cx="93515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AB130-DE63-4FA4-8A69-A9328B63B6D2}"/>
              </a:ext>
            </a:extLst>
          </p:cNvPr>
          <p:cNvSpPr txBox="1"/>
          <p:nvPr/>
        </p:nvSpPr>
        <p:spPr>
          <a:xfrm>
            <a:off x="10016893" y="2213944"/>
            <a:ext cx="173048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3304E2-A246-48A0-9C6C-869B1F42EB6E}"/>
              </a:ext>
            </a:extLst>
          </p:cNvPr>
          <p:cNvSpPr txBox="1"/>
          <p:nvPr/>
        </p:nvSpPr>
        <p:spPr>
          <a:xfrm>
            <a:off x="9879876" y="1810762"/>
            <a:ext cx="203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507462-A5B1-4AA0-99C4-8952377D230C}"/>
              </a:ext>
            </a:extLst>
          </p:cNvPr>
          <p:cNvSpPr txBox="1"/>
          <p:nvPr/>
        </p:nvSpPr>
        <p:spPr>
          <a:xfrm>
            <a:off x="6243682" y="1660528"/>
            <a:ext cx="188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Proprietary?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0B50AD-603C-4BEB-B80E-D4BF31F48965}"/>
              </a:ext>
            </a:extLst>
          </p:cNvPr>
          <p:cNvSpPr txBox="1"/>
          <p:nvPr/>
        </p:nvSpPr>
        <p:spPr>
          <a:xfrm>
            <a:off x="8316767" y="1675366"/>
            <a:ext cx="93515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EF9FA9-EECE-4284-89E9-BE0DC1073B8F}"/>
              </a:ext>
            </a:extLst>
          </p:cNvPr>
          <p:cNvSpPr txBox="1"/>
          <p:nvPr/>
        </p:nvSpPr>
        <p:spPr>
          <a:xfrm>
            <a:off x="444618" y="2761697"/>
            <a:ext cx="83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66C832-3764-4AD6-95E6-BDD104DF31E6}"/>
              </a:ext>
            </a:extLst>
          </p:cNvPr>
          <p:cNvSpPr txBox="1"/>
          <p:nvPr/>
        </p:nvSpPr>
        <p:spPr>
          <a:xfrm>
            <a:off x="1283516" y="2748236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75D595-C306-4834-8C9A-9EED6E9A4C02}"/>
              </a:ext>
            </a:extLst>
          </p:cNvPr>
          <p:cNvSpPr txBox="1"/>
          <p:nvPr/>
        </p:nvSpPr>
        <p:spPr>
          <a:xfrm>
            <a:off x="1283516" y="3216900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BB362E-EABD-46B9-8633-3E70B4CED45A}"/>
              </a:ext>
            </a:extLst>
          </p:cNvPr>
          <p:cNvSpPr txBox="1"/>
          <p:nvPr/>
        </p:nvSpPr>
        <p:spPr>
          <a:xfrm>
            <a:off x="444618" y="3751484"/>
            <a:ext cx="83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70BC5C-466B-46F0-A79F-3E2C384303E2}"/>
              </a:ext>
            </a:extLst>
          </p:cNvPr>
          <p:cNvSpPr txBox="1"/>
          <p:nvPr/>
        </p:nvSpPr>
        <p:spPr>
          <a:xfrm>
            <a:off x="1283516" y="3751484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B5FBE7-178E-453A-9277-821F960F7E31}"/>
              </a:ext>
            </a:extLst>
          </p:cNvPr>
          <p:cNvSpPr txBox="1"/>
          <p:nvPr/>
        </p:nvSpPr>
        <p:spPr>
          <a:xfrm>
            <a:off x="1283516" y="4213149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FFDC88-7D65-4E81-9C50-994CF9808C95}"/>
              </a:ext>
            </a:extLst>
          </p:cNvPr>
          <p:cNvSpPr txBox="1"/>
          <p:nvPr/>
        </p:nvSpPr>
        <p:spPr>
          <a:xfrm>
            <a:off x="6223669" y="1131724"/>
            <a:ext cx="131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19499D-FE93-4E3E-ADB8-B1FAF63AF9EA}"/>
              </a:ext>
            </a:extLst>
          </p:cNvPr>
          <p:cNvSpPr txBox="1"/>
          <p:nvPr/>
        </p:nvSpPr>
        <p:spPr>
          <a:xfrm>
            <a:off x="8320055" y="1132137"/>
            <a:ext cx="33623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B3B0A4-101F-44ED-8983-018AE739877A}"/>
              </a:ext>
            </a:extLst>
          </p:cNvPr>
          <p:cNvSpPr txBox="1"/>
          <p:nvPr/>
        </p:nvSpPr>
        <p:spPr>
          <a:xfrm>
            <a:off x="2476959" y="4936162"/>
            <a:ext cx="355192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A6166B-7B4F-4FB8-ADBA-62BFC962D644}"/>
              </a:ext>
            </a:extLst>
          </p:cNvPr>
          <p:cNvSpPr txBox="1"/>
          <p:nvPr/>
        </p:nvSpPr>
        <p:spPr>
          <a:xfrm>
            <a:off x="444618" y="4922109"/>
            <a:ext cx="23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Leader: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4D2540-D90C-46DC-B1F3-E8F8792342A8}"/>
              </a:ext>
            </a:extLst>
          </p:cNvPr>
          <p:cNvSpPr txBox="1"/>
          <p:nvPr/>
        </p:nvSpPr>
        <p:spPr>
          <a:xfrm>
            <a:off x="6220873" y="4931477"/>
            <a:ext cx="190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Email: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4FAF57-5904-4D22-9E8C-525E764EDDA5}"/>
              </a:ext>
            </a:extLst>
          </p:cNvPr>
          <p:cNvSpPr txBox="1"/>
          <p:nvPr/>
        </p:nvSpPr>
        <p:spPr>
          <a:xfrm>
            <a:off x="8255095" y="4931477"/>
            <a:ext cx="3492287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7F0CA7-5504-4F7F-BC13-508784E04FCC}"/>
              </a:ext>
            </a:extLst>
          </p:cNvPr>
          <p:cNvSpPr txBox="1"/>
          <p:nvPr/>
        </p:nvSpPr>
        <p:spPr>
          <a:xfrm>
            <a:off x="6220873" y="5491249"/>
            <a:ext cx="203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Phone: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085F73-2EDF-4115-8B05-56160AA854DF}"/>
              </a:ext>
            </a:extLst>
          </p:cNvPr>
          <p:cNvSpPr txBox="1"/>
          <p:nvPr/>
        </p:nvSpPr>
        <p:spPr>
          <a:xfrm>
            <a:off x="8255096" y="5491250"/>
            <a:ext cx="349228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F92762-5DD5-B70A-9700-865E8AB016AB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9C909-72F8-2E81-6F64-CFE7F4BA964F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149AB-1918-BA58-ADFC-644583464854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03F07-B309-72D6-36E8-D6E5D86675BA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CBC742-A22C-0BED-1BD7-99FF0EBBA295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Ecosystem Accelerator Program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34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Partners and Key Personnel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all partners that will participate including Suppliers and Academic Institutes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Indicate Principle Investigator (only one PI allowed)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responsibility for each partner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principle contact for each partner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D1076F-C1F3-44B8-9754-EB589D032A94}"/>
              </a:ext>
            </a:extLst>
          </p:cNvPr>
          <p:cNvSpPr/>
          <p:nvPr/>
        </p:nvSpPr>
        <p:spPr>
          <a:xfrm>
            <a:off x="0" y="4292891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Approval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5F8481-60D3-4F6A-B93D-6842111E457F}"/>
              </a:ext>
            </a:extLst>
          </p:cNvPr>
          <p:cNvCxnSpPr>
            <a:cxnSpLocks/>
          </p:cNvCxnSpPr>
          <p:nvPr/>
        </p:nvCxnSpPr>
        <p:spPr>
          <a:xfrm>
            <a:off x="87837" y="5904356"/>
            <a:ext cx="34747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A3BE86-6162-4E3A-8CDA-07291F90A829}"/>
              </a:ext>
            </a:extLst>
          </p:cNvPr>
          <p:cNvCxnSpPr>
            <a:cxnSpLocks/>
          </p:cNvCxnSpPr>
          <p:nvPr/>
        </p:nvCxnSpPr>
        <p:spPr>
          <a:xfrm>
            <a:off x="7236588" y="5904356"/>
            <a:ext cx="48463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AFF86-D466-45D2-8D08-89486DBD32E2}"/>
              </a:ext>
            </a:extLst>
          </p:cNvPr>
          <p:cNvSpPr/>
          <p:nvPr/>
        </p:nvSpPr>
        <p:spPr>
          <a:xfrm>
            <a:off x="7236588" y="4910178"/>
            <a:ext cx="4846320" cy="4001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CEO &amp; Executive Director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Nigel Francis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387B3D-7E4E-4EEB-94FB-B3E7FD6CC51C}"/>
              </a:ext>
            </a:extLst>
          </p:cNvPr>
          <p:cNvSpPr/>
          <p:nvPr/>
        </p:nvSpPr>
        <p:spPr>
          <a:xfrm>
            <a:off x="87836" y="4915030"/>
            <a:ext cx="3474720" cy="4001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Noel Mack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7D5D21-A917-4E07-A73A-F00DD326262E}"/>
              </a:ext>
            </a:extLst>
          </p:cNvPr>
          <p:cNvCxnSpPr>
            <a:cxnSpLocks/>
          </p:cNvCxnSpPr>
          <p:nvPr/>
        </p:nvCxnSpPr>
        <p:spPr>
          <a:xfrm>
            <a:off x="3663940" y="5897261"/>
            <a:ext cx="34747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9E9B1D7-AA02-45CE-87EF-4505C96D4E41}"/>
              </a:ext>
            </a:extLst>
          </p:cNvPr>
          <p:cNvSpPr/>
          <p:nvPr/>
        </p:nvSpPr>
        <p:spPr>
          <a:xfrm>
            <a:off x="3663939" y="4907935"/>
            <a:ext cx="3474720" cy="4001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CFO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Victor Claudio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A903D-1FFE-BCD9-6B78-1B17CDFD7AD7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ED8C8-7DB7-E7C6-6797-69FE583CCBB0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D17AE-8E4A-988F-3DCD-CA18AE19FE2F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95F239-FDEE-68FD-9035-BAA37363270D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1DC92-4C9B-6E21-134E-C2B14A35AB10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Ecosystem Accelerator Program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overview of the proposed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60EB3F-291B-72F4-2542-735C686C2359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CB2C9-D8E4-6209-CA65-87B24C663728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91150-73D9-9B2C-B37D-993C7F9A53CB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CAC9E-0135-5233-26D8-87DE6B71A14B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762F3-79E1-2020-742F-898D96B11B56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Ecosystem Accelerator Program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78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Proposed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15470"/>
            <a:ext cx="11676076" cy="41549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Workshare and Funding breakdown of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0613D6-7BC3-4E72-B8CE-718F7C34A17B}"/>
              </a:ext>
            </a:extLst>
          </p:cNvPr>
          <p:cNvSpPr txBox="1"/>
          <p:nvPr/>
        </p:nvSpPr>
        <p:spPr>
          <a:xfrm>
            <a:off x="257962" y="5370153"/>
            <a:ext cx="11676076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Estimated Total Project Value:			(TPV $)                                             Estimated Total Cost Share:				(CS $)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F3D925A-121C-4989-AF92-3371207B6F6C}"/>
              </a:ext>
            </a:extLst>
          </p:cNvPr>
          <p:cNvGraphicFramePr>
            <a:graphicFrameLocks noGrp="1"/>
          </p:cNvGraphicFramePr>
          <p:nvPr/>
        </p:nvGraphicFramePr>
        <p:xfrm>
          <a:off x="650768" y="1550099"/>
          <a:ext cx="6682905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141">
                  <a:extLst>
                    <a:ext uri="{9D8B030D-6E8A-4147-A177-3AD203B41FA5}">
                      <a16:colId xmlns:a16="http://schemas.microsoft.com/office/drawing/2014/main" val="1181151401"/>
                    </a:ext>
                  </a:extLst>
                </a:gridCol>
                <a:gridCol w="1043709">
                  <a:extLst>
                    <a:ext uri="{9D8B030D-6E8A-4147-A177-3AD203B41FA5}">
                      <a16:colId xmlns:a16="http://schemas.microsoft.com/office/drawing/2014/main" val="1841412691"/>
                    </a:ext>
                  </a:extLst>
                </a:gridCol>
                <a:gridCol w="932873">
                  <a:extLst>
                    <a:ext uri="{9D8B030D-6E8A-4147-A177-3AD203B41FA5}">
                      <a16:colId xmlns:a16="http://schemas.microsoft.com/office/drawing/2014/main" val="1032825860"/>
                    </a:ext>
                  </a:extLst>
                </a:gridCol>
                <a:gridCol w="1006764">
                  <a:extLst>
                    <a:ext uri="{9D8B030D-6E8A-4147-A177-3AD203B41FA5}">
                      <a16:colId xmlns:a16="http://schemas.microsoft.com/office/drawing/2014/main" val="3647773578"/>
                    </a:ext>
                  </a:extLst>
                </a:gridCol>
                <a:gridCol w="1071418">
                  <a:extLst>
                    <a:ext uri="{9D8B030D-6E8A-4147-A177-3AD203B41FA5}">
                      <a16:colId xmlns:a16="http://schemas.microsoft.com/office/drawing/2014/main" val="3705268331"/>
                    </a:ext>
                  </a:extLst>
                </a:gridCol>
              </a:tblGrid>
              <a:tr h="173828">
                <a:tc>
                  <a:txBody>
                    <a:bodyPr/>
                    <a:lstStyle/>
                    <a:p>
                      <a:r>
                        <a:rPr lang="en-US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%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 $’s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33358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Organization Name A (PI)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Platinum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521797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Organization Name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409335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Organization Name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27988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 Name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Academic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200877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LIFT High-Bay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641138"/>
                  </a:ext>
                </a:extLst>
              </a:tr>
              <a:tr h="173828">
                <a:tc gridSpan="2">
                  <a:txBody>
                    <a:bodyPr/>
                    <a:lstStyle/>
                    <a:p>
                      <a:pPr algn="r"/>
                      <a:r>
                        <a:rPr lang="en-US"/>
                        <a:t>Total Project Value (TPV $)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</a:t>
                      </a:r>
                      <a:r>
                        <a:rPr lang="en-US" err="1"/>
                        <a:t>xxx,xxx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683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64B7FDF-2E32-4F91-9857-50D79B80901B}"/>
              </a:ext>
            </a:extLst>
          </p:cNvPr>
          <p:cNvGraphicFramePr>
            <a:graphicFrameLocks noGrp="1"/>
          </p:cNvGraphicFramePr>
          <p:nvPr/>
        </p:nvGraphicFramePr>
        <p:xfrm>
          <a:off x="7635711" y="3561779"/>
          <a:ext cx="412218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948">
                  <a:extLst>
                    <a:ext uri="{9D8B030D-6E8A-4147-A177-3AD203B41FA5}">
                      <a16:colId xmlns:a16="http://schemas.microsoft.com/office/drawing/2014/main" val="1871000343"/>
                    </a:ext>
                  </a:extLst>
                </a:gridCol>
                <a:gridCol w="1306232">
                  <a:extLst>
                    <a:ext uri="{9D8B030D-6E8A-4147-A177-3AD203B41FA5}">
                      <a16:colId xmlns:a16="http://schemas.microsoft.com/office/drawing/2014/main" val="266773762"/>
                    </a:ext>
                  </a:extLst>
                </a:gridCol>
              </a:tblGrid>
              <a:tr h="186881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Project Funding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332156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/>
                        <a:t>LEAP Project Funding from 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20124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/>
                        <a:t>Member Cost Share (CS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38621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/>
                        <a:t>Total Project Value (TPV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</a:t>
                      </a:r>
                      <a:r>
                        <a:rPr lang="en-US" err="1"/>
                        <a:t>xxx,xxx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152295"/>
                  </a:ext>
                </a:extLst>
              </a:tr>
            </a:tbl>
          </a:graphicData>
        </a:graphic>
      </p:graphicFrame>
      <p:sp>
        <p:nvSpPr>
          <p:cNvPr id="4" name="Arrow: Left-Up 3">
            <a:extLst>
              <a:ext uri="{FF2B5EF4-FFF2-40B4-BE49-F238E27FC236}">
                <a16:creationId xmlns:a16="http://schemas.microsoft.com/office/drawing/2014/main" id="{D8FC3F00-0451-4A68-8ECB-25EB24992D08}"/>
              </a:ext>
            </a:extLst>
          </p:cNvPr>
          <p:cNvSpPr/>
          <p:nvPr/>
        </p:nvSpPr>
        <p:spPr>
          <a:xfrm rot="5400000">
            <a:off x="6257838" y="3644373"/>
            <a:ext cx="572653" cy="1975701"/>
          </a:xfrm>
          <a:prstGeom prst="leftUpArrow">
            <a:avLst>
              <a:gd name="adj1" fmla="val 10188"/>
              <a:gd name="adj2" fmla="val 895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98DD7-3AF5-5E46-F5D1-D0E375DEF039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EEBF8-A311-C97A-AEDC-A60873E84861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AE778-D7A3-220C-5710-B16E83D1E3FB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FB3B98-51A5-E84F-8F46-09D6F439D8BF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AB9B9-3601-40EA-071E-C5276A52E4FB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Ecosystem Accelerator Program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73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Identification of the 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background that identifies the problem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C4D865-2030-4AC0-B26F-E4761D806026}"/>
              </a:ext>
            </a:extLst>
          </p:cNvPr>
          <p:cNvSpPr/>
          <p:nvPr/>
        </p:nvSpPr>
        <p:spPr>
          <a:xfrm>
            <a:off x="0" y="3316049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Deliverables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10D13-9564-492D-A6CA-8B64F0483FC0}"/>
              </a:ext>
            </a:extLst>
          </p:cNvPr>
          <p:cNvSpPr txBox="1"/>
          <p:nvPr/>
        </p:nvSpPr>
        <p:spPr>
          <a:xfrm>
            <a:off x="257962" y="3822568"/>
            <a:ext cx="11676076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the measures or other indicators that will be used to: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Judge the success of the deliverables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ways to improve performance at a later date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EEF25-EFA2-8563-0D9D-72F1DBEEE23F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CB208-5108-6311-41EA-877D51C6C927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51511-AE74-D5C7-384C-1CB1B6F63465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BB363-67F9-2A67-8635-06C2A6045DFB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9D4F5-1733-77D6-D528-8C79C28B90A7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Ecosystem Accelerator Program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20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Proposed Work Justification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the proposed work benefit a single company or will it offer improved techniques or technology to American companies? Explain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patentable IP anticipated? Will background IP be disclosed to LIFT during the project?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gives the proposed work novel attributes?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 as appropriate: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Relevant previous experimental results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Theoretical modeling of experimental results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Implications of work completed to date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Identification of critical needs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B95499D9-BED4-4613-9FA1-3510ED4F9A63}"/>
              </a:ext>
            </a:extLst>
          </p:cNvPr>
          <p:cNvSpPr/>
          <p:nvPr/>
        </p:nvSpPr>
        <p:spPr>
          <a:xfrm>
            <a:off x="6794438" y="4061069"/>
            <a:ext cx="978408" cy="48463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FD64F-0FFD-4166-A99E-DF631C6959FF}"/>
              </a:ext>
            </a:extLst>
          </p:cNvPr>
          <p:cNvSpPr txBox="1"/>
          <p:nvPr/>
        </p:nvSpPr>
        <p:spPr>
          <a:xfrm>
            <a:off x="8036456" y="4685061"/>
            <a:ext cx="2540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additional citations, photos and/or pages as needed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9DA7647-9660-4720-B0F8-16D10D613B03}"/>
              </a:ext>
            </a:extLst>
          </p:cNvPr>
          <p:cNvSpPr/>
          <p:nvPr/>
        </p:nvSpPr>
        <p:spPr>
          <a:xfrm>
            <a:off x="6794438" y="5528091"/>
            <a:ext cx="978408" cy="48463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8A636-2557-4220-A468-6D2138036C0D}"/>
              </a:ext>
            </a:extLst>
          </p:cNvPr>
          <p:cNvSpPr/>
          <p:nvPr/>
        </p:nvSpPr>
        <p:spPr>
          <a:xfrm>
            <a:off x="7470843" y="4379161"/>
            <a:ext cx="302003" cy="1315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4E2AB-AF85-D7E2-5650-8CBD9B819C66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B283E-CFBF-92B6-C07A-CC1A6886A60A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74FA-6B2A-A4C1-E255-079E2C96BB3F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8668B-09C8-96F3-1630-49F7C39CDE92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0AA6F-909F-5481-A62A-08DD57B1F397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Ecosystem Accelerator Program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0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and Future Technical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current TRL and MRL Level (See Appendix 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and explain TRL and MRL at conclusion of project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8528E-6966-107C-A50C-3B87A4646656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E66E5-4B40-F556-8962-F0F6DE5E574D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3E7997-08A6-A59C-280D-8206882F7517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7F6E9-3717-5BCC-665D-BA840C6C5395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555D0-D594-3FBA-1584-9C1E7F458B86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Ecosystem Accelerator Program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43695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4DE8FAC-F0E5-4C3E-873F-CDB704578CE3}" vid="{CD2ADCC0-00DC-4066-B2D4-D8FB2BEAC2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0C8F6287C7B40848A6A264FAB7872" ma:contentTypeVersion="20" ma:contentTypeDescription="Create a new document." ma:contentTypeScope="" ma:versionID="4168510a9383b8c723fa50a00e5f5cd4">
  <xsd:schema xmlns:xsd="http://www.w3.org/2001/XMLSchema" xmlns:xs="http://www.w3.org/2001/XMLSchema" xmlns:p="http://schemas.microsoft.com/office/2006/metadata/properties" xmlns:ns2="dace9461-cc71-4450-a6b4-5f10f32ef08b" xmlns:ns3="72ee4cc6-33c2-4cfd-92c9-30562d5f2696" targetNamespace="http://schemas.microsoft.com/office/2006/metadata/properties" ma:root="true" ma:fieldsID="5dc82ef3e6e8b396b920cb4537c33b84" ns2:_="" ns3:_="">
    <xsd:import namespace="dace9461-cc71-4450-a6b4-5f10f32ef08b"/>
    <xsd:import namespace="72ee4cc6-33c2-4cfd-92c9-30562d5f2696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e9461-cc71-4450-a6b4-5f10f32ef08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Shared Document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Shared Document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4d29e-9f16-4173-b008-ba0f63ebde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e4cc6-33c2-4cfd-92c9-30562d5f269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2985a99-0c2d-4eca-917c-57202713bb99}" ma:internalName="TaxCatchAll" ma:showField="CatchAllData" ma:web="72ee4cc6-33c2-4cfd-92c9-30562d5f26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dace9461-cc71-4450-a6b4-5f10f32ef08b" xsi:nil="true"/>
    <MigrationWizIdSecurityGroups xmlns="dace9461-cc71-4450-a6b4-5f10f32ef08b" xsi:nil="true"/>
    <MigrationWizId xmlns="dace9461-cc71-4450-a6b4-5f10f32ef08b" xsi:nil="true"/>
    <MigrationWizIdDocumentLibraryPermissions xmlns="dace9461-cc71-4450-a6b4-5f10f32ef08b" xsi:nil="true"/>
    <lcf76f155ced4ddcb4097134ff3c332f xmlns="dace9461-cc71-4450-a6b4-5f10f32ef08b">
      <Terms xmlns="http://schemas.microsoft.com/office/infopath/2007/PartnerControls"/>
    </lcf76f155ced4ddcb4097134ff3c332f>
    <TaxCatchAll xmlns="72ee4cc6-33c2-4cfd-92c9-30562d5f2696" xsi:nil="true"/>
    <MigrationWizIdPermissionLevels xmlns="dace9461-cc71-4450-a6b4-5f10f32ef08b" xsi:nil="true"/>
  </documentManagement>
</p:properties>
</file>

<file path=customXml/itemProps1.xml><?xml version="1.0" encoding="utf-8"?>
<ds:datastoreItem xmlns:ds="http://schemas.openxmlformats.org/officeDocument/2006/customXml" ds:itemID="{754AF71D-BA88-49A9-8694-4FFD0463F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ce9461-cc71-4450-a6b4-5f10f32ef08b"/>
    <ds:schemaRef ds:uri="72ee4cc6-33c2-4cfd-92c9-30562d5f26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52C18A-E5DF-4F68-8102-B18D1689B7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7050E0-D35B-4B87-850B-76C6DBE26B3D}">
  <ds:schemaRefs>
    <ds:schemaRef ds:uri="http://schemas.microsoft.com/office/2006/metadata/properties"/>
    <ds:schemaRef ds:uri="http://schemas.microsoft.com/office/infopath/2007/PartnerControls"/>
    <ds:schemaRef ds:uri="dace9461-cc71-4450-a6b4-5f10f32ef08b"/>
    <ds:schemaRef ds:uri="72ee4cc6-33c2-4cfd-92c9-30562d5f26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678</Words>
  <Application>Microsoft Office PowerPoint</Application>
  <PresentationFormat>Widescreen</PresentationFormat>
  <Paragraphs>223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Effra</vt:lpstr>
      <vt:lpstr>3_Office Theme</vt:lpstr>
      <vt:lpstr>LIFT Ecosystem Accelerator Program (LEAP 2024)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 Steele</dc:creator>
  <cp:lastModifiedBy>Joe Steele</cp:lastModifiedBy>
  <cp:revision>1</cp:revision>
  <dcterms:created xsi:type="dcterms:W3CDTF">2024-08-12T14:10:25Z</dcterms:created>
  <dcterms:modified xsi:type="dcterms:W3CDTF">2024-08-12T19:53:54Z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0x01010023A0C8F6287C7B40848A6A264FAB7872</vt:lpwstr>
  </property>
  <property fmtid="{D5CDD505-2E9C-101B-9397-08002B2CF9AE}" pid="3" name="MediaServiceImageTags">
    <vt:lpwstr/>
  </property>
</Properties>
</file>