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sldIdLst>
    <p:sldId id="1060" r:id="rId3"/>
    <p:sldId id="15757" r:id="rId4"/>
    <p:sldId id="1036" r:id="rId5"/>
    <p:sldId id="15751" r:id="rId6"/>
    <p:sldId id="1038" r:id="rId7"/>
    <p:sldId id="15754" r:id="rId8"/>
    <p:sldId id="1035" r:id="rId9"/>
    <p:sldId id="1043" r:id="rId10"/>
    <p:sldId id="15755" r:id="rId11"/>
    <p:sldId id="1037" r:id="rId12"/>
    <p:sldId id="1047" r:id="rId13"/>
    <p:sldId id="1041" r:id="rId14"/>
    <p:sldId id="104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90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8B68-CAC8-4422-BFEE-A638241A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6ECEA-5C00-4664-BEE0-AB9D9BAAA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543F4-35B2-4203-B124-3E6890B30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32C654-1E8F-40A6-A1C9-882F46868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027FD8-3CE3-456E-A3D1-93369DC15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F9F672-F5A1-482A-8A66-2FD66659C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85C86-583F-4761-B2B2-BD53AB096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6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20173-6A5E-4BB8-9B14-E313AF9CA2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18B1B-A609-489F-9546-B14B4C79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6D189-93D4-479F-950D-4E44E46EC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7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2A90C-7D6B-469A-981D-3A586C594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A0607-D593-44EF-AA42-ABA61DB31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1B28E-3133-4D2D-A9CB-F9C7E0F7E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3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FE56-AC8E-4C11-8757-B52AEC1C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A5B72-0793-4D5C-94F2-B0617D7D0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7832-4E62-41E4-A4D6-30EFFA059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31711-785A-4CF6-B786-BA752111B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6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16062-CF26-4CDF-9815-A99EC664C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0B3FF-6BC6-4659-A982-D4504F17C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A6F7C-530B-4EBD-B4B7-ED8391B2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A0E76-2D2A-4012-A82D-C208BA24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9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30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16062-CF26-4CDF-9815-A99EC664C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0B3FF-6BC6-4659-A982-D4504F17C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A6F7C-530B-4EBD-B4B7-ED8391B2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A0E76-2D2A-4012-A82D-C208BA24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8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FE56-AC8E-4C11-8757-B52AEC1C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A5B72-0793-4D5C-94F2-B0617D7D0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7832-4E62-41E4-A4D6-30EFFA059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31711-785A-4CF6-B786-BA752111B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0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14896-F297-4B33-8A60-FAA4D2BEE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96BA1-ADF8-4645-B19B-A7E396BC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C21F5-AAC7-4F7E-BD6F-B50B0A47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9C341-C1AB-4FB5-A128-B184A97E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1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67205-D5D9-4D9D-977C-3270D5D30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55E0A-7F95-46EF-A16D-341B73A08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EE057-EF7D-4752-BADA-C022ED937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B9E37-C22D-463F-AE35-7BD71D4A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9BE2E-9FF3-4251-997A-BCC92155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3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A3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83F94AB-153C-4E34-BDCA-4C33B59E64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82" y="961758"/>
            <a:ext cx="2817023" cy="13608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66F834-E269-409C-B805-CDCC09E1A0A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1151" y="3802572"/>
            <a:ext cx="855793" cy="8557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D7651D-C6D8-4BAC-9AE4-69E8AB9BEB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696" y="4862661"/>
            <a:ext cx="1622747" cy="73993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739262C-6401-4077-93F7-CE73F925DEDF}"/>
              </a:ext>
            </a:extLst>
          </p:cNvPr>
          <p:cNvSpPr txBox="1"/>
          <p:nvPr/>
        </p:nvSpPr>
        <p:spPr>
          <a:xfrm>
            <a:off x="396821" y="3016652"/>
            <a:ext cx="4063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A Public-Private-Partnership: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Department of Defense – Industry – Academia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0B7F7A7-70C1-49E2-94F0-D4F1A3628A69}"/>
              </a:ext>
            </a:extLst>
          </p:cNvPr>
          <p:cNvCxnSpPr/>
          <p:nvPr/>
        </p:nvCxnSpPr>
        <p:spPr>
          <a:xfrm>
            <a:off x="4781550" y="200025"/>
            <a:ext cx="0" cy="61641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34CAA7D-97A8-45B1-B563-436BF03D9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39666" y="1528248"/>
            <a:ext cx="63019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4"/>
            <a:r>
              <a:rPr lang="en-US"/>
              <a:t>This is the Presentation 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21EF44-8E73-4F7C-851F-205237E2C466}"/>
              </a:ext>
            </a:extLst>
          </p:cNvPr>
          <p:cNvSpPr txBox="1"/>
          <p:nvPr userDrawn="1"/>
        </p:nvSpPr>
        <p:spPr>
          <a:xfrm>
            <a:off x="775515" y="2439991"/>
            <a:ext cx="3342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Where Manufacturing Technology and Talent Matter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125A08-450A-441E-A7D5-B72C6750820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87" y="4940243"/>
            <a:ext cx="1679355" cy="584775"/>
          </a:xfrm>
          <a:prstGeom prst="rect">
            <a:avLst/>
          </a:prstGeom>
        </p:spPr>
      </p:pic>
      <p:pic>
        <p:nvPicPr>
          <p:cNvPr id="11" name="Picture 2" descr="U.S. Department of Commerce">
            <a:extLst>
              <a:ext uri="{FF2B5EF4-FFF2-40B4-BE49-F238E27FC236}">
                <a16:creationId xmlns:a16="http://schemas.microsoft.com/office/drawing/2014/main" id="{EA4ECF8C-6EC1-4793-910F-02BAD0D017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169" y="5651655"/>
            <a:ext cx="850775" cy="85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87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F57F5D-E84B-424F-8B05-158D31358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This Is The Headline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F6A59-E47B-4378-AD11-687132D47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45721"/>
            <a:ext cx="10515600" cy="4831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DD2E-A8B7-415A-8B4B-10D1D4F21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fld id="{A71C0557-87A9-4981-8112-53885F1BCC7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picture containing object&#10;&#10;Description automatically generated">
            <a:extLst>
              <a:ext uri="{FF2B5EF4-FFF2-40B4-BE49-F238E27FC236}">
                <a16:creationId xmlns:a16="http://schemas.microsoft.com/office/drawing/2014/main" id="{11F66F1C-80CA-4014-B984-1712DCB8AC5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06" y="6279024"/>
            <a:ext cx="792192" cy="3824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66875E-40A2-4DBB-8EDE-007D077D2BC0}"/>
              </a:ext>
            </a:extLst>
          </p:cNvPr>
          <p:cNvSpPr txBox="1"/>
          <p:nvPr userDrawn="1"/>
        </p:nvSpPr>
        <p:spPr>
          <a:xfrm>
            <a:off x="1080698" y="6492874"/>
            <a:ext cx="3903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rgbClr val="2A3890"/>
                </a:solidFill>
                <a:latin typeface="Effra" panose="02000506080000020004" pitchFamily="2" charset="0"/>
              </a:rPr>
              <a:t>Where Manufacturing Technology and Talent Matter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9AD9B42-69F2-48B7-ABED-4EFE9A829249}"/>
              </a:ext>
            </a:extLst>
          </p:cNvPr>
          <p:cNvSpPr txBox="1">
            <a:spLocks/>
          </p:cNvSpPr>
          <p:nvPr userDrawn="1"/>
        </p:nvSpPr>
        <p:spPr>
          <a:xfrm>
            <a:off x="3239622" y="0"/>
            <a:ext cx="5852160" cy="54864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2A389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600" b="1">
                <a:latin typeface="+mn-lt"/>
              </a:rPr>
              <a:t>LIFT Ecosystem Accelerator Program 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B69EB5-2B18-43DD-9F7E-91EA628D2CA6}"/>
              </a:ext>
            </a:extLst>
          </p:cNvPr>
          <p:cNvSpPr txBox="1"/>
          <p:nvPr userDrawn="1"/>
        </p:nvSpPr>
        <p:spPr>
          <a:xfrm>
            <a:off x="8668964" y="110678"/>
            <a:ext cx="139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/>
              <a:t>Project #: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0E39A7-CAE0-4EF8-B558-48339EAE216C}"/>
              </a:ext>
            </a:extLst>
          </p:cNvPr>
          <p:cNvSpPr txBox="1"/>
          <p:nvPr userDrawn="1"/>
        </p:nvSpPr>
        <p:spPr>
          <a:xfrm>
            <a:off x="10060189" y="110679"/>
            <a:ext cx="20116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LIFT Internal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5F8D8A-FC77-4A24-B779-876235AEAB03}"/>
              </a:ext>
            </a:extLst>
          </p:cNvPr>
          <p:cNvSpPr txBox="1"/>
          <p:nvPr userDrawn="1"/>
        </p:nvSpPr>
        <p:spPr>
          <a:xfrm>
            <a:off x="-176332" y="107630"/>
            <a:ext cx="139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/>
              <a:t>Proposal #: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68FA1A-2093-4988-8BA1-34DC66691869}"/>
              </a:ext>
            </a:extLst>
          </p:cNvPr>
          <p:cNvSpPr txBox="1"/>
          <p:nvPr userDrawn="1"/>
        </p:nvSpPr>
        <p:spPr>
          <a:xfrm>
            <a:off x="1214893" y="107631"/>
            <a:ext cx="20116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i="1">
                <a:solidFill>
                  <a:srgbClr val="FF0000"/>
                </a:solidFill>
              </a:rPr>
              <a:t>LIFT Internal</a:t>
            </a:r>
          </a:p>
        </p:txBody>
      </p:sp>
    </p:spTree>
    <p:extLst>
      <p:ext uri="{BB962C8B-B14F-4D97-AF65-F5344CB8AC3E}">
        <p14:creationId xmlns:p14="http://schemas.microsoft.com/office/powerpoint/2010/main" val="397847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A389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ft.technology/project-calls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C4EDCE-CCFA-4F44-8539-12B3D1CFD8C9}"/>
              </a:ext>
            </a:extLst>
          </p:cNvPr>
          <p:cNvSpPr txBox="1"/>
          <p:nvPr/>
        </p:nvSpPr>
        <p:spPr>
          <a:xfrm>
            <a:off x="5411947" y="2476605"/>
            <a:ext cx="6096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Ecosystem Accelerator Program (LEAP 2023)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Submission Form</a:t>
            </a:r>
            <a:endParaRPr kumimoji="0" lang="en-US" sz="4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08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AB97050-2AE2-49DA-8185-1D1A746C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C0557-87A9-4981-8112-53885F1BC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6401E-E584-4637-88E9-09FEA84A6FC6}"/>
              </a:ext>
            </a:extLst>
          </p:cNvPr>
          <p:cNvSpPr/>
          <p:nvPr/>
        </p:nvSpPr>
        <p:spPr>
          <a:xfrm>
            <a:off x="1" y="656850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Problem Scope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6FAA-0CCD-46DA-85C2-B945B336DB92}"/>
              </a:ext>
            </a:extLst>
          </p:cNvPr>
          <p:cNvSpPr txBox="1"/>
          <p:nvPr/>
        </p:nvSpPr>
        <p:spPr>
          <a:xfrm>
            <a:off x="257962" y="1163369"/>
            <a:ext cx="11676076" cy="48936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what will be within the team’s working boundaries and what the team will not be working 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CB6D25CF-5AD7-4729-A8D7-A8F22C59B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2622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1872410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AB97050-2AE2-49DA-8185-1D1A746C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C0557-87A9-4981-8112-53885F1BC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6401E-E584-4637-88E9-09FEA84A6FC6}"/>
              </a:ext>
            </a:extLst>
          </p:cNvPr>
          <p:cNvSpPr/>
          <p:nvPr/>
        </p:nvSpPr>
        <p:spPr>
          <a:xfrm>
            <a:off x="1" y="656850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Technical Approach/Solution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6FAA-0CCD-46DA-85C2-B945B336DB92}"/>
              </a:ext>
            </a:extLst>
          </p:cNvPr>
          <p:cNvSpPr txBox="1"/>
          <p:nvPr/>
        </p:nvSpPr>
        <p:spPr>
          <a:xfrm>
            <a:off x="257962" y="1163369"/>
            <a:ext cx="11676076" cy="48936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the proposed solution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List specific tasks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 Graphs, photos, examples, etc.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CB6D25CF-5AD7-4729-A8D7-A8F22C59B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2622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1159733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AB97050-2AE2-49DA-8185-1D1A746C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C0557-87A9-4981-8112-53885F1BC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6401E-E584-4637-88E9-09FEA84A6FC6}"/>
              </a:ext>
            </a:extLst>
          </p:cNvPr>
          <p:cNvSpPr/>
          <p:nvPr/>
        </p:nvSpPr>
        <p:spPr>
          <a:xfrm>
            <a:off x="1" y="656850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Project Schedule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375A5A-31EA-4977-A4D0-3F79B83F8950}"/>
              </a:ext>
            </a:extLst>
          </p:cNvPr>
          <p:cNvSpPr txBox="1"/>
          <p:nvPr/>
        </p:nvSpPr>
        <p:spPr>
          <a:xfrm>
            <a:off x="176481" y="1089164"/>
            <a:ext cx="11676076" cy="526297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 level Gantt chart showing tasks &amp; dependencies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9AC5D7-3F16-413C-AEA6-78EF48B570B1}"/>
              </a:ext>
            </a:extLst>
          </p:cNvPr>
          <p:cNvSpPr txBox="1"/>
          <p:nvPr/>
        </p:nvSpPr>
        <p:spPr>
          <a:xfrm>
            <a:off x="1328165" y="1713746"/>
            <a:ext cx="1279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Suggested  TimeLine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AD4B0B-CA6E-4AFC-926A-DA6BA29EBED1}"/>
              </a:ext>
            </a:extLst>
          </p:cNvPr>
          <p:cNvSpPr/>
          <p:nvPr/>
        </p:nvSpPr>
        <p:spPr>
          <a:xfrm>
            <a:off x="2866362" y="1745417"/>
            <a:ext cx="787307" cy="1828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Month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54961D-818A-4D20-BBE1-294B4F510895}"/>
              </a:ext>
            </a:extLst>
          </p:cNvPr>
          <p:cNvSpPr txBox="1"/>
          <p:nvPr/>
        </p:nvSpPr>
        <p:spPr>
          <a:xfrm>
            <a:off x="2711518" y="1920282"/>
            <a:ext cx="1201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Design/Simulation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3D1C44-7555-460D-9C97-381720D4249C}"/>
              </a:ext>
            </a:extLst>
          </p:cNvPr>
          <p:cNvSpPr/>
          <p:nvPr/>
        </p:nvSpPr>
        <p:spPr>
          <a:xfrm>
            <a:off x="4284354" y="1745417"/>
            <a:ext cx="787307" cy="1828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Month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4D3DE4-2C38-4246-B183-9D621BCFF52C}"/>
              </a:ext>
            </a:extLst>
          </p:cNvPr>
          <p:cNvSpPr txBox="1"/>
          <p:nvPr/>
        </p:nvSpPr>
        <p:spPr>
          <a:xfrm>
            <a:off x="4284354" y="1922151"/>
            <a:ext cx="1201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Simulation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BBB2DA-289D-41CB-B4B1-7F0E529E43D6}"/>
              </a:ext>
            </a:extLst>
          </p:cNvPr>
          <p:cNvSpPr/>
          <p:nvPr/>
        </p:nvSpPr>
        <p:spPr>
          <a:xfrm>
            <a:off x="5702346" y="1737402"/>
            <a:ext cx="787307" cy="1828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Month 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A13683-D3E4-4F89-AB83-1026D3A93105}"/>
              </a:ext>
            </a:extLst>
          </p:cNvPr>
          <p:cNvSpPr/>
          <p:nvPr/>
        </p:nvSpPr>
        <p:spPr>
          <a:xfrm>
            <a:off x="7120336" y="1756866"/>
            <a:ext cx="787307" cy="1828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Month 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287F2B-1037-4E62-9DE5-6BD6E0EB39F7}"/>
              </a:ext>
            </a:extLst>
          </p:cNvPr>
          <p:cNvSpPr/>
          <p:nvPr/>
        </p:nvSpPr>
        <p:spPr>
          <a:xfrm>
            <a:off x="8538326" y="1754684"/>
            <a:ext cx="787307" cy="1828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Month 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9BF3F9-AE38-47A7-88C0-9BF6C4BC3F86}"/>
              </a:ext>
            </a:extLst>
          </p:cNvPr>
          <p:cNvSpPr/>
          <p:nvPr/>
        </p:nvSpPr>
        <p:spPr>
          <a:xfrm>
            <a:off x="9956316" y="1744071"/>
            <a:ext cx="787307" cy="1828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Month 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E28EB3-5AA5-4655-9A3C-3C04F0849525}"/>
              </a:ext>
            </a:extLst>
          </p:cNvPr>
          <p:cNvSpPr txBox="1"/>
          <p:nvPr/>
        </p:nvSpPr>
        <p:spPr>
          <a:xfrm>
            <a:off x="5475820" y="1902014"/>
            <a:ext cx="12403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Design Proto Tools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A7C376-6A52-4143-9F81-F9818BD2E41E}"/>
              </a:ext>
            </a:extLst>
          </p:cNvPr>
          <p:cNvSpPr txBox="1"/>
          <p:nvPr/>
        </p:nvSpPr>
        <p:spPr>
          <a:xfrm>
            <a:off x="6985096" y="1915216"/>
            <a:ext cx="1201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 Proto Tools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C4B5C0-3E8F-4DC1-9099-934E62F0A35A}"/>
              </a:ext>
            </a:extLst>
          </p:cNvPr>
          <p:cNvSpPr txBox="1"/>
          <p:nvPr/>
        </p:nvSpPr>
        <p:spPr>
          <a:xfrm>
            <a:off x="8486461" y="1920281"/>
            <a:ext cx="1201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Assembly/Try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6D8A15-7AAF-4EAD-A586-5C4437354450}"/>
              </a:ext>
            </a:extLst>
          </p:cNvPr>
          <p:cNvSpPr txBox="1"/>
          <p:nvPr/>
        </p:nvSpPr>
        <p:spPr>
          <a:xfrm>
            <a:off x="9811166" y="1905386"/>
            <a:ext cx="1201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Testing /Validation</a:t>
            </a:r>
          </a:p>
        </p:txBody>
      </p:sp>
      <p:sp>
        <p:nvSpPr>
          <p:cNvPr id="30" name="Footer Placeholder 1">
            <a:extLst>
              <a:ext uri="{FF2B5EF4-FFF2-40B4-BE49-F238E27FC236}">
                <a16:creationId xmlns:a16="http://schemas.microsoft.com/office/drawing/2014/main" id="{A4C87FF8-0EF2-4FD7-8EA1-2C429F72F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2622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1481937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AB97050-2AE2-49DA-8185-1D1A746C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C0557-87A9-4981-8112-53885F1BC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6401E-E584-4637-88E9-09FEA84A6FC6}"/>
              </a:ext>
            </a:extLst>
          </p:cNvPr>
          <p:cNvSpPr/>
          <p:nvPr/>
        </p:nvSpPr>
        <p:spPr>
          <a:xfrm>
            <a:off x="1" y="656850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Proposed Work at LIFT and Anticipated Environmental Impact 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​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6FAA-0CCD-46DA-85C2-B945B336DB92}"/>
              </a:ext>
            </a:extLst>
          </p:cNvPr>
          <p:cNvSpPr txBox="1"/>
          <p:nvPr/>
        </p:nvSpPr>
        <p:spPr>
          <a:xfrm>
            <a:off x="257962" y="1163369"/>
            <a:ext cx="11676076" cy="48936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project work planned at LIFT: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potential adverse environmental impacts from the completion of this work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use of hazardous chemicals or other materials.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 SDS sheets for proposed chemicals and materials brought into LIFT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Possible emissions of toxic substances due to the operation of a 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there are no adverse impacts show this page as “N/A”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D86123DF-353C-4710-A7B1-8E51E3C9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2622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328607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AB97050-2AE2-49DA-8185-1D1A746C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C0557-87A9-4981-8112-53885F1BC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6FAA-0CCD-46DA-85C2-B945B336DB92}"/>
              </a:ext>
            </a:extLst>
          </p:cNvPr>
          <p:cNvSpPr txBox="1"/>
          <p:nvPr/>
        </p:nvSpPr>
        <p:spPr>
          <a:xfrm>
            <a:off x="257962" y="1319632"/>
            <a:ext cx="11676076" cy="45243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 attached forms to submit your project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 proposed budget ( Maximum $200,000 from LIFT ) and timeline ( 6 months )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Projects will be evaluated on: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Technological Merit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Technology MRL level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 Timing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Funding Requirement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Member Engagement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Planned use of LIFT’s  High-Bay Equipment.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Cost Share Commitment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Submit completed forms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https://lift.technology/project-calls/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445DF4-DBE1-42FC-AE00-85F37DA5D881}"/>
              </a:ext>
            </a:extLst>
          </p:cNvPr>
          <p:cNvSpPr/>
          <p:nvPr/>
        </p:nvSpPr>
        <p:spPr>
          <a:xfrm>
            <a:off x="1" y="656850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Instructions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12D09940-C327-4A2F-866D-23054FA00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2622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3402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AB97050-2AE2-49DA-8185-1D1A746C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C0557-87A9-4981-8112-53885F1BC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6401E-E584-4637-88E9-09FEA84A6FC6}"/>
              </a:ext>
            </a:extLst>
          </p:cNvPr>
          <p:cNvSpPr/>
          <p:nvPr/>
        </p:nvSpPr>
        <p:spPr>
          <a:xfrm>
            <a:off x="1" y="656850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Project Data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E08CB-72A1-407F-B4DB-D665A139393A}"/>
              </a:ext>
            </a:extLst>
          </p:cNvPr>
          <p:cNvSpPr txBox="1"/>
          <p:nvPr/>
        </p:nvSpPr>
        <p:spPr>
          <a:xfrm>
            <a:off x="444618" y="1131726"/>
            <a:ext cx="2567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Submission Date: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6FAA-0CCD-46DA-85C2-B945B336DB92}"/>
              </a:ext>
            </a:extLst>
          </p:cNvPr>
          <p:cNvSpPr txBox="1"/>
          <p:nvPr/>
        </p:nvSpPr>
        <p:spPr>
          <a:xfrm>
            <a:off x="2901630" y="1131725"/>
            <a:ext cx="3194369" cy="468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0783B7-A06F-4F9A-AFDF-3685D4334C7C}"/>
              </a:ext>
            </a:extLst>
          </p:cNvPr>
          <p:cNvSpPr txBox="1"/>
          <p:nvPr/>
        </p:nvSpPr>
        <p:spPr>
          <a:xfrm>
            <a:off x="444618" y="1640480"/>
            <a:ext cx="2567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Proposal Number: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0162D6-B361-44EF-90E8-6695868DC01F}"/>
              </a:ext>
            </a:extLst>
          </p:cNvPr>
          <p:cNvSpPr txBox="1"/>
          <p:nvPr/>
        </p:nvSpPr>
        <p:spPr>
          <a:xfrm>
            <a:off x="2901630" y="1677454"/>
            <a:ext cx="319436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8F4667-DE02-4774-97E2-09D07ACE2466}"/>
              </a:ext>
            </a:extLst>
          </p:cNvPr>
          <p:cNvSpPr txBox="1"/>
          <p:nvPr/>
        </p:nvSpPr>
        <p:spPr>
          <a:xfrm>
            <a:off x="444618" y="2199788"/>
            <a:ext cx="1443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Company: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AC1F08-06F3-46DD-957C-04FC3338B82C}"/>
              </a:ext>
            </a:extLst>
          </p:cNvPr>
          <p:cNvSpPr txBox="1"/>
          <p:nvPr/>
        </p:nvSpPr>
        <p:spPr>
          <a:xfrm>
            <a:off x="1887960" y="2217611"/>
            <a:ext cx="420803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C3782D-C095-446E-B196-C71C4C2C5A6C}"/>
              </a:ext>
            </a:extLst>
          </p:cNvPr>
          <p:cNvSpPr txBox="1"/>
          <p:nvPr/>
        </p:nvSpPr>
        <p:spPr>
          <a:xfrm>
            <a:off x="6268279" y="2213629"/>
            <a:ext cx="2567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Member?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F2A2AB-396D-4B4B-B854-9D5D6D27088E}"/>
              </a:ext>
            </a:extLst>
          </p:cNvPr>
          <p:cNvSpPr txBox="1"/>
          <p:nvPr/>
        </p:nvSpPr>
        <p:spPr>
          <a:xfrm>
            <a:off x="8316767" y="2217874"/>
            <a:ext cx="935153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3AB130-DE63-4FA4-8A69-A9328B63B6D2}"/>
              </a:ext>
            </a:extLst>
          </p:cNvPr>
          <p:cNvSpPr txBox="1"/>
          <p:nvPr/>
        </p:nvSpPr>
        <p:spPr>
          <a:xfrm>
            <a:off x="10016893" y="2213944"/>
            <a:ext cx="173048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3304E2-A246-48A0-9C6C-869B1F42EB6E}"/>
              </a:ext>
            </a:extLst>
          </p:cNvPr>
          <p:cNvSpPr txBox="1"/>
          <p:nvPr/>
        </p:nvSpPr>
        <p:spPr>
          <a:xfrm>
            <a:off x="9879876" y="1810762"/>
            <a:ext cx="2030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Level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507462-A5B1-4AA0-99C4-8952377D230C}"/>
              </a:ext>
            </a:extLst>
          </p:cNvPr>
          <p:cNvSpPr txBox="1"/>
          <p:nvPr/>
        </p:nvSpPr>
        <p:spPr>
          <a:xfrm>
            <a:off x="6243682" y="1660528"/>
            <a:ext cx="1881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0B50AD-603C-4BEB-B80E-D4BF31F48965}"/>
              </a:ext>
            </a:extLst>
          </p:cNvPr>
          <p:cNvSpPr txBox="1"/>
          <p:nvPr/>
        </p:nvSpPr>
        <p:spPr>
          <a:xfrm>
            <a:off x="8316767" y="1675366"/>
            <a:ext cx="935153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EF9FA9-EECE-4284-89E9-BE0DC1073B8F}"/>
              </a:ext>
            </a:extLst>
          </p:cNvPr>
          <p:cNvSpPr txBox="1"/>
          <p:nvPr/>
        </p:nvSpPr>
        <p:spPr>
          <a:xfrm>
            <a:off x="444618" y="2761697"/>
            <a:ext cx="838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Title: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66C832-3764-4AD6-95E6-BDD104DF31E6}"/>
              </a:ext>
            </a:extLst>
          </p:cNvPr>
          <p:cNvSpPr txBox="1"/>
          <p:nvPr/>
        </p:nvSpPr>
        <p:spPr>
          <a:xfrm>
            <a:off x="1283516" y="2748236"/>
            <a:ext cx="1046386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75D595-C306-4834-8C9A-9EED6E9A4C02}"/>
              </a:ext>
            </a:extLst>
          </p:cNvPr>
          <p:cNvSpPr txBox="1"/>
          <p:nvPr/>
        </p:nvSpPr>
        <p:spPr>
          <a:xfrm>
            <a:off x="1283516" y="3216900"/>
            <a:ext cx="1046386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BB362E-EABD-46B9-8633-3E70B4CED45A}"/>
              </a:ext>
            </a:extLst>
          </p:cNvPr>
          <p:cNvSpPr txBox="1"/>
          <p:nvPr/>
        </p:nvSpPr>
        <p:spPr>
          <a:xfrm>
            <a:off x="444618" y="3751484"/>
            <a:ext cx="838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70BC5C-466B-46F0-A79F-3E2C384303E2}"/>
              </a:ext>
            </a:extLst>
          </p:cNvPr>
          <p:cNvSpPr txBox="1"/>
          <p:nvPr/>
        </p:nvSpPr>
        <p:spPr>
          <a:xfrm>
            <a:off x="1283516" y="3751484"/>
            <a:ext cx="1046386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B5FBE7-178E-453A-9277-821F960F7E31}"/>
              </a:ext>
            </a:extLst>
          </p:cNvPr>
          <p:cNvSpPr txBox="1"/>
          <p:nvPr/>
        </p:nvSpPr>
        <p:spPr>
          <a:xfrm>
            <a:off x="1283516" y="4213149"/>
            <a:ext cx="1046386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FFDC88-7D65-4E81-9C50-994CF9808C95}"/>
              </a:ext>
            </a:extLst>
          </p:cNvPr>
          <p:cNvSpPr txBox="1"/>
          <p:nvPr/>
        </p:nvSpPr>
        <p:spPr>
          <a:xfrm>
            <a:off x="6223669" y="1131724"/>
            <a:ext cx="131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19499D-FE93-4E3E-ADB8-B1FAF63AF9EA}"/>
              </a:ext>
            </a:extLst>
          </p:cNvPr>
          <p:cNvSpPr txBox="1"/>
          <p:nvPr/>
        </p:nvSpPr>
        <p:spPr>
          <a:xfrm>
            <a:off x="8320055" y="1132137"/>
            <a:ext cx="336236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EB3B0A4-101F-44ED-8983-018AE739877A}"/>
              </a:ext>
            </a:extLst>
          </p:cNvPr>
          <p:cNvSpPr txBox="1"/>
          <p:nvPr/>
        </p:nvSpPr>
        <p:spPr>
          <a:xfrm>
            <a:off x="2476959" y="4936162"/>
            <a:ext cx="355192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A6166B-7B4F-4FB8-ADBA-62BFC962D644}"/>
              </a:ext>
            </a:extLst>
          </p:cNvPr>
          <p:cNvSpPr txBox="1"/>
          <p:nvPr/>
        </p:nvSpPr>
        <p:spPr>
          <a:xfrm>
            <a:off x="444618" y="4922109"/>
            <a:ext cx="234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Leader: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84D2540-D90C-46DC-B1F3-E8F8792342A8}"/>
              </a:ext>
            </a:extLst>
          </p:cNvPr>
          <p:cNvSpPr txBox="1"/>
          <p:nvPr/>
        </p:nvSpPr>
        <p:spPr>
          <a:xfrm>
            <a:off x="6220873" y="4931477"/>
            <a:ext cx="1904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Leader Email: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4FAF57-5904-4D22-9E8C-525E764EDDA5}"/>
              </a:ext>
            </a:extLst>
          </p:cNvPr>
          <p:cNvSpPr txBox="1"/>
          <p:nvPr/>
        </p:nvSpPr>
        <p:spPr>
          <a:xfrm>
            <a:off x="8255095" y="4931477"/>
            <a:ext cx="3492287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7F0CA7-5504-4F7F-BC13-508784E04FCC}"/>
              </a:ext>
            </a:extLst>
          </p:cNvPr>
          <p:cNvSpPr txBox="1"/>
          <p:nvPr/>
        </p:nvSpPr>
        <p:spPr>
          <a:xfrm>
            <a:off x="6220873" y="5491249"/>
            <a:ext cx="2034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Leader Phone: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085F73-2EDF-4115-8B05-56160AA854DF}"/>
              </a:ext>
            </a:extLst>
          </p:cNvPr>
          <p:cNvSpPr txBox="1"/>
          <p:nvPr/>
        </p:nvSpPr>
        <p:spPr>
          <a:xfrm>
            <a:off x="8255096" y="5491250"/>
            <a:ext cx="349228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ooter Placeholder 1">
            <a:extLst>
              <a:ext uri="{FF2B5EF4-FFF2-40B4-BE49-F238E27FC236}">
                <a16:creationId xmlns:a16="http://schemas.microsoft.com/office/drawing/2014/main" id="{8CCF3BAD-83BC-4043-A107-1E1A0B0E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2622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372734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AB97050-2AE2-49DA-8185-1D1A746C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C0557-87A9-4981-8112-53885F1BC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6401E-E584-4637-88E9-09FEA84A6FC6}"/>
              </a:ext>
            </a:extLst>
          </p:cNvPr>
          <p:cNvSpPr/>
          <p:nvPr/>
        </p:nvSpPr>
        <p:spPr>
          <a:xfrm>
            <a:off x="1" y="656850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Partners and Key Personnel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6FAA-0CCD-46DA-85C2-B945B336DB92}"/>
              </a:ext>
            </a:extLst>
          </p:cNvPr>
          <p:cNvSpPr txBox="1"/>
          <p:nvPr/>
        </p:nvSpPr>
        <p:spPr>
          <a:xfrm>
            <a:off x="257962" y="1163369"/>
            <a:ext cx="11676076" cy="3416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List all partners that will participate including Suppliers and Academic Institutes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Indicate Principle Investigator (only one PI allowed)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responsibility for each partner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 principle contact for each partner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01120CBC-E45F-4C17-B537-037285E4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2622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Business Sensitive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D1076F-C1F3-44B8-9754-EB589D032A94}"/>
              </a:ext>
            </a:extLst>
          </p:cNvPr>
          <p:cNvSpPr/>
          <p:nvPr/>
        </p:nvSpPr>
        <p:spPr>
          <a:xfrm>
            <a:off x="0" y="4292891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Approval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D5F8481-60D3-4F6A-B93D-6842111E457F}"/>
              </a:ext>
            </a:extLst>
          </p:cNvPr>
          <p:cNvCxnSpPr>
            <a:cxnSpLocks/>
          </p:cNvCxnSpPr>
          <p:nvPr/>
        </p:nvCxnSpPr>
        <p:spPr>
          <a:xfrm>
            <a:off x="87837" y="5904356"/>
            <a:ext cx="34747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EA3BE86-6162-4E3A-8CDA-07291F90A829}"/>
              </a:ext>
            </a:extLst>
          </p:cNvPr>
          <p:cNvCxnSpPr>
            <a:cxnSpLocks/>
          </p:cNvCxnSpPr>
          <p:nvPr/>
        </p:nvCxnSpPr>
        <p:spPr>
          <a:xfrm>
            <a:off x="7236588" y="5904356"/>
            <a:ext cx="48463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407AFF86-D466-45D2-8D08-89486DBD32E2}"/>
              </a:ext>
            </a:extLst>
          </p:cNvPr>
          <p:cNvSpPr/>
          <p:nvPr/>
        </p:nvSpPr>
        <p:spPr>
          <a:xfrm>
            <a:off x="7236588" y="4910178"/>
            <a:ext cx="4846320" cy="40011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CEO &amp; Executive Director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Nigel Francis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387B3D-7E4E-4EEB-94FB-B3E7FD6CC51C}"/>
              </a:ext>
            </a:extLst>
          </p:cNvPr>
          <p:cNvSpPr/>
          <p:nvPr/>
        </p:nvSpPr>
        <p:spPr>
          <a:xfrm>
            <a:off x="87836" y="4915030"/>
            <a:ext cx="3474720" cy="40011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CTO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Noel Mack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7D5D21-A917-4E07-A73A-F00DD326262E}"/>
              </a:ext>
            </a:extLst>
          </p:cNvPr>
          <p:cNvCxnSpPr>
            <a:cxnSpLocks/>
          </p:cNvCxnSpPr>
          <p:nvPr/>
        </p:nvCxnSpPr>
        <p:spPr>
          <a:xfrm>
            <a:off x="3663940" y="5897261"/>
            <a:ext cx="34747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9E9B1D7-AA02-45CE-87EF-4505C96D4E41}"/>
              </a:ext>
            </a:extLst>
          </p:cNvPr>
          <p:cNvSpPr/>
          <p:nvPr/>
        </p:nvSpPr>
        <p:spPr>
          <a:xfrm>
            <a:off x="3663939" y="4907935"/>
            <a:ext cx="3474720" cy="40011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CFO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Victor Claudio</a:t>
            </a:r>
          </a:p>
        </p:txBody>
      </p:sp>
    </p:spTree>
    <p:extLst>
      <p:ext uri="{BB962C8B-B14F-4D97-AF65-F5344CB8AC3E}">
        <p14:creationId xmlns:p14="http://schemas.microsoft.com/office/powerpoint/2010/main" val="179756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AB97050-2AE2-49DA-8185-1D1A746C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C0557-87A9-4981-8112-53885F1BC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6401E-E584-4637-88E9-09FEA84A6FC6}"/>
              </a:ext>
            </a:extLst>
          </p:cNvPr>
          <p:cNvSpPr/>
          <p:nvPr/>
        </p:nvSpPr>
        <p:spPr>
          <a:xfrm>
            <a:off x="1" y="656850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Abstract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6FAA-0CCD-46DA-85C2-B945B336DB92}"/>
              </a:ext>
            </a:extLst>
          </p:cNvPr>
          <p:cNvSpPr txBox="1"/>
          <p:nvPr/>
        </p:nvSpPr>
        <p:spPr>
          <a:xfrm>
            <a:off x="257962" y="1163369"/>
            <a:ext cx="11676076" cy="48936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Summary overview of the proposed project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DC22824C-21BF-409D-920E-3EAF645DD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2622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266178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AB97050-2AE2-49DA-8185-1D1A746C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C0557-87A9-4981-8112-53885F1BC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6401E-E584-4637-88E9-09FEA84A6FC6}"/>
              </a:ext>
            </a:extLst>
          </p:cNvPr>
          <p:cNvSpPr/>
          <p:nvPr/>
        </p:nvSpPr>
        <p:spPr>
          <a:xfrm>
            <a:off x="1" y="656850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Proposed Budget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6FAA-0CCD-46DA-85C2-B945B336DB92}"/>
              </a:ext>
            </a:extLst>
          </p:cNvPr>
          <p:cNvSpPr txBox="1"/>
          <p:nvPr/>
        </p:nvSpPr>
        <p:spPr>
          <a:xfrm>
            <a:off x="257962" y="1115470"/>
            <a:ext cx="11676076" cy="41549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Workshare and Funding breakdown of project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DC22824C-21BF-409D-920E-3EAF645DD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2622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Business Sensitive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0613D6-7BC3-4E72-B8CE-718F7C34A17B}"/>
              </a:ext>
            </a:extLst>
          </p:cNvPr>
          <p:cNvSpPr txBox="1"/>
          <p:nvPr/>
        </p:nvSpPr>
        <p:spPr>
          <a:xfrm>
            <a:off x="257962" y="5370153"/>
            <a:ext cx="11676076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Estimated Total Project Value:			(TPV $)                                             Estimated Total Cost Share:				(CS $)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F3D925A-121C-4989-AF92-3371207B6F6C}"/>
              </a:ext>
            </a:extLst>
          </p:cNvPr>
          <p:cNvGraphicFramePr>
            <a:graphicFrameLocks noGrp="1"/>
          </p:cNvGraphicFramePr>
          <p:nvPr/>
        </p:nvGraphicFramePr>
        <p:xfrm>
          <a:off x="650768" y="1550099"/>
          <a:ext cx="668290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141">
                  <a:extLst>
                    <a:ext uri="{9D8B030D-6E8A-4147-A177-3AD203B41FA5}">
                      <a16:colId xmlns:a16="http://schemas.microsoft.com/office/drawing/2014/main" val="1181151401"/>
                    </a:ext>
                  </a:extLst>
                </a:gridCol>
                <a:gridCol w="1043709">
                  <a:extLst>
                    <a:ext uri="{9D8B030D-6E8A-4147-A177-3AD203B41FA5}">
                      <a16:colId xmlns:a16="http://schemas.microsoft.com/office/drawing/2014/main" val="1841412691"/>
                    </a:ext>
                  </a:extLst>
                </a:gridCol>
                <a:gridCol w="932873">
                  <a:extLst>
                    <a:ext uri="{9D8B030D-6E8A-4147-A177-3AD203B41FA5}">
                      <a16:colId xmlns:a16="http://schemas.microsoft.com/office/drawing/2014/main" val="1032825860"/>
                    </a:ext>
                  </a:extLst>
                </a:gridCol>
                <a:gridCol w="1006764">
                  <a:extLst>
                    <a:ext uri="{9D8B030D-6E8A-4147-A177-3AD203B41FA5}">
                      <a16:colId xmlns:a16="http://schemas.microsoft.com/office/drawing/2014/main" val="3647773578"/>
                    </a:ext>
                  </a:extLst>
                </a:gridCol>
                <a:gridCol w="1071418">
                  <a:extLst>
                    <a:ext uri="{9D8B030D-6E8A-4147-A177-3AD203B41FA5}">
                      <a16:colId xmlns:a16="http://schemas.microsoft.com/office/drawing/2014/main" val="3705268331"/>
                    </a:ext>
                  </a:extLst>
                </a:gridCol>
              </a:tblGrid>
              <a:tr h="173828">
                <a:tc>
                  <a:txBody>
                    <a:bodyPr/>
                    <a:lstStyle/>
                    <a:p>
                      <a:r>
                        <a:rPr lang="en-US"/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% Effort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Cost $’s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Cost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133358"/>
                  </a:ext>
                </a:extLst>
              </a:tr>
              <a:tr h="173828">
                <a:tc>
                  <a:txBody>
                    <a:bodyPr/>
                    <a:lstStyle/>
                    <a:p>
                      <a:r>
                        <a:rPr lang="en-US" sz="1600"/>
                        <a:t>Organization Name A (PI)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Platinum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521797"/>
                  </a:ext>
                </a:extLst>
              </a:tr>
              <a:tr h="173828">
                <a:tc>
                  <a:txBody>
                    <a:bodyPr/>
                    <a:lstStyle/>
                    <a:p>
                      <a:r>
                        <a:rPr lang="en-US" sz="1600"/>
                        <a:t>Organization Name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Gold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409335"/>
                  </a:ext>
                </a:extLst>
              </a:tr>
              <a:tr h="173828">
                <a:tc>
                  <a:txBody>
                    <a:bodyPr/>
                    <a:lstStyle/>
                    <a:p>
                      <a:r>
                        <a:rPr lang="en-US" sz="1600"/>
                        <a:t>Organization Name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Silver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427988"/>
                  </a:ext>
                </a:extLst>
              </a:tr>
              <a:tr h="173828">
                <a:tc>
                  <a:txBody>
                    <a:bodyPr/>
                    <a:lstStyle/>
                    <a:p>
                      <a:r>
                        <a:rPr lang="en-US" sz="1600"/>
                        <a:t>Organization Name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Bronze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271650"/>
                  </a:ext>
                </a:extLst>
              </a:tr>
              <a:tr h="173828">
                <a:tc>
                  <a:txBody>
                    <a:bodyPr/>
                    <a:lstStyle/>
                    <a:p>
                      <a:r>
                        <a:rPr lang="en-US" sz="1600"/>
                        <a:t>Organization Name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Academic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200877"/>
                  </a:ext>
                </a:extLst>
              </a:tr>
              <a:tr h="173828">
                <a:tc>
                  <a:txBody>
                    <a:bodyPr/>
                    <a:lstStyle/>
                    <a:p>
                      <a:r>
                        <a:rPr lang="en-US" sz="1600"/>
                        <a:t>LIFT High-Bay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LIFT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641138"/>
                  </a:ext>
                </a:extLst>
              </a:tr>
              <a:tr h="173828">
                <a:tc gridSpan="2">
                  <a:txBody>
                    <a:bodyPr/>
                    <a:lstStyle/>
                    <a:p>
                      <a:pPr algn="r"/>
                      <a:r>
                        <a:rPr lang="en-US"/>
                        <a:t>Total Project Value (TPV $)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</a:t>
                      </a:r>
                      <a:r>
                        <a:rPr lang="en-US" err="1"/>
                        <a:t>xxx,xxx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216838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64B7FDF-2E32-4F91-9857-50D79B80901B}"/>
              </a:ext>
            </a:extLst>
          </p:cNvPr>
          <p:cNvGraphicFramePr>
            <a:graphicFrameLocks noGrp="1"/>
          </p:cNvGraphicFramePr>
          <p:nvPr/>
        </p:nvGraphicFramePr>
        <p:xfrm>
          <a:off x="7635711" y="3561779"/>
          <a:ext cx="412218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948">
                  <a:extLst>
                    <a:ext uri="{9D8B030D-6E8A-4147-A177-3AD203B41FA5}">
                      <a16:colId xmlns:a16="http://schemas.microsoft.com/office/drawing/2014/main" val="1871000343"/>
                    </a:ext>
                  </a:extLst>
                </a:gridCol>
                <a:gridCol w="1306232">
                  <a:extLst>
                    <a:ext uri="{9D8B030D-6E8A-4147-A177-3AD203B41FA5}">
                      <a16:colId xmlns:a16="http://schemas.microsoft.com/office/drawing/2014/main" val="266773762"/>
                    </a:ext>
                  </a:extLst>
                </a:gridCol>
              </a:tblGrid>
              <a:tr h="186881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Project Funding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332156"/>
                  </a:ext>
                </a:extLst>
              </a:tr>
              <a:tr h="186881">
                <a:tc>
                  <a:txBody>
                    <a:bodyPr/>
                    <a:lstStyle/>
                    <a:p>
                      <a:r>
                        <a:rPr lang="en-US" sz="1600"/>
                        <a:t>LEAP Project Funding from LIFT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320124"/>
                  </a:ext>
                </a:extLst>
              </a:tr>
              <a:tr h="186881">
                <a:tc>
                  <a:txBody>
                    <a:bodyPr/>
                    <a:lstStyle/>
                    <a:p>
                      <a:r>
                        <a:rPr lang="en-US" sz="1600"/>
                        <a:t>Member Cost Share (CS 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538621"/>
                  </a:ext>
                </a:extLst>
              </a:tr>
              <a:tr h="186881">
                <a:tc>
                  <a:txBody>
                    <a:bodyPr/>
                    <a:lstStyle/>
                    <a:p>
                      <a:r>
                        <a:rPr lang="en-US" sz="1600"/>
                        <a:t>Total Project Value (TPV 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</a:t>
                      </a:r>
                      <a:r>
                        <a:rPr lang="en-US" err="1"/>
                        <a:t>xxx,xxx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152295"/>
                  </a:ext>
                </a:extLst>
              </a:tr>
            </a:tbl>
          </a:graphicData>
        </a:graphic>
      </p:graphicFrame>
      <p:sp>
        <p:nvSpPr>
          <p:cNvPr id="4" name="Arrow: Left-Up 3">
            <a:extLst>
              <a:ext uri="{FF2B5EF4-FFF2-40B4-BE49-F238E27FC236}">
                <a16:creationId xmlns:a16="http://schemas.microsoft.com/office/drawing/2014/main" id="{D8FC3F00-0451-4A68-8ECB-25EB24992D08}"/>
              </a:ext>
            </a:extLst>
          </p:cNvPr>
          <p:cNvSpPr/>
          <p:nvPr/>
        </p:nvSpPr>
        <p:spPr>
          <a:xfrm rot="5400000">
            <a:off x="6257838" y="3644373"/>
            <a:ext cx="572653" cy="1975701"/>
          </a:xfrm>
          <a:prstGeom prst="leftUpArrow">
            <a:avLst>
              <a:gd name="adj1" fmla="val 10188"/>
              <a:gd name="adj2" fmla="val 895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273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AB97050-2AE2-49DA-8185-1D1A746C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C0557-87A9-4981-8112-53885F1BC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6401E-E584-4637-88E9-09FEA84A6FC6}"/>
              </a:ext>
            </a:extLst>
          </p:cNvPr>
          <p:cNvSpPr/>
          <p:nvPr/>
        </p:nvSpPr>
        <p:spPr>
          <a:xfrm>
            <a:off x="1" y="656850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Identification of the Problem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6FAA-0CCD-46DA-85C2-B945B336DB92}"/>
              </a:ext>
            </a:extLst>
          </p:cNvPr>
          <p:cNvSpPr txBox="1"/>
          <p:nvPr/>
        </p:nvSpPr>
        <p:spPr>
          <a:xfrm>
            <a:off x="257962" y="1163369"/>
            <a:ext cx="11676076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Give background that identifies the problem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1C5A066-C9B0-4809-998C-7B70E29B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2622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Business Sensitive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C4D865-2030-4AC0-B26F-E4761D806026}"/>
              </a:ext>
            </a:extLst>
          </p:cNvPr>
          <p:cNvSpPr/>
          <p:nvPr/>
        </p:nvSpPr>
        <p:spPr>
          <a:xfrm>
            <a:off x="0" y="3316049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Deliverables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910D13-9564-492D-A6CA-8B64F0483FC0}"/>
              </a:ext>
            </a:extLst>
          </p:cNvPr>
          <p:cNvSpPr txBox="1"/>
          <p:nvPr/>
        </p:nvSpPr>
        <p:spPr>
          <a:xfrm>
            <a:off x="257962" y="3822568"/>
            <a:ext cx="11676076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 the measures or other indicators that will be used to: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Judge the success of the deliverables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ways to improve performance at a later date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20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AB97050-2AE2-49DA-8185-1D1A746C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C0557-87A9-4981-8112-53885F1BC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6401E-E584-4637-88E9-09FEA84A6FC6}"/>
              </a:ext>
            </a:extLst>
          </p:cNvPr>
          <p:cNvSpPr/>
          <p:nvPr/>
        </p:nvSpPr>
        <p:spPr>
          <a:xfrm>
            <a:off x="1" y="656850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Proposed Work Justification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6FAA-0CCD-46DA-85C2-B945B336DB92}"/>
              </a:ext>
            </a:extLst>
          </p:cNvPr>
          <p:cNvSpPr txBox="1"/>
          <p:nvPr/>
        </p:nvSpPr>
        <p:spPr>
          <a:xfrm>
            <a:off x="257962" y="1163369"/>
            <a:ext cx="11676076" cy="48936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the proposed work benefit a single company or will it offer improved techniques or technology to American companies? Explain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patentable IP anticipated? Will background IP be disclosed to LIFT during the project?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gives the proposed work novel attributes?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 as appropriate: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Theory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Relevant previous experimental results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Theoretical modeling of experimental results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Implications of work completed to date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Identification of critical needs</a:t>
            </a: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B95499D9-BED4-4613-9FA1-3510ED4F9A63}"/>
              </a:ext>
            </a:extLst>
          </p:cNvPr>
          <p:cNvSpPr/>
          <p:nvPr/>
        </p:nvSpPr>
        <p:spPr>
          <a:xfrm>
            <a:off x="6794438" y="4061069"/>
            <a:ext cx="978408" cy="4846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FFD64F-0FFD-4166-A99E-DF631C6959FF}"/>
              </a:ext>
            </a:extLst>
          </p:cNvPr>
          <p:cNvSpPr txBox="1"/>
          <p:nvPr/>
        </p:nvSpPr>
        <p:spPr>
          <a:xfrm>
            <a:off x="8036456" y="4685061"/>
            <a:ext cx="2540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additional citations, photos and/or pages as needed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89DA7647-9660-4720-B0F8-16D10D613B03}"/>
              </a:ext>
            </a:extLst>
          </p:cNvPr>
          <p:cNvSpPr/>
          <p:nvPr/>
        </p:nvSpPr>
        <p:spPr>
          <a:xfrm>
            <a:off x="6794438" y="5528091"/>
            <a:ext cx="978408" cy="4846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68A636-2557-4220-A468-6D2138036C0D}"/>
              </a:ext>
            </a:extLst>
          </p:cNvPr>
          <p:cNvSpPr/>
          <p:nvPr/>
        </p:nvSpPr>
        <p:spPr>
          <a:xfrm>
            <a:off x="7470843" y="4379161"/>
            <a:ext cx="302003" cy="13154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3147D616-A059-4C35-AF16-571DEB46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2622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96260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AB97050-2AE2-49DA-8185-1D1A746C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C0557-87A9-4981-8112-53885F1BC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6401E-E584-4637-88E9-09FEA84A6FC6}"/>
              </a:ext>
            </a:extLst>
          </p:cNvPr>
          <p:cNvSpPr/>
          <p:nvPr/>
        </p:nvSpPr>
        <p:spPr>
          <a:xfrm>
            <a:off x="1" y="656850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Current and Future Technical State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6FAA-0CCD-46DA-85C2-B945B336DB92}"/>
              </a:ext>
            </a:extLst>
          </p:cNvPr>
          <p:cNvSpPr txBox="1"/>
          <p:nvPr/>
        </p:nvSpPr>
        <p:spPr>
          <a:xfrm>
            <a:off x="257962" y="1163369"/>
            <a:ext cx="11676076" cy="48936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 current TRL/MRL Level (See Appendix 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 and explain TRL/MRL at conclusion of project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91C3A2DB-D6F0-4599-B400-D89ECB27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2622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3815436951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7D6905B-35C2-4AF9-BB80-9C0F485F2DA3}" vid="{FB4ABA3F-9DA8-4F0E-8280-A2850E6BC786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FT 2020 Brand Guide v1  -  Read-Only" id="{27AD1AA0-3ECB-417A-BDEE-EFBFB1149A34}" vid="{7CB32EFF-201B-4E20-AF33-F9DF163A6B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Office PowerPoint</Application>
  <PresentationFormat>Widescreen</PresentationFormat>
  <Paragraphs>208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Effra</vt:lpstr>
      <vt:lpstr>2_Custom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Steele</dc:creator>
  <cp:lastModifiedBy>Joe Steele</cp:lastModifiedBy>
  <cp:revision>1</cp:revision>
  <dcterms:created xsi:type="dcterms:W3CDTF">2023-07-10T11:45:09Z</dcterms:created>
  <dcterms:modified xsi:type="dcterms:W3CDTF">2023-07-10T11:45:48Z</dcterms:modified>
</cp:coreProperties>
</file>