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1" r:id="rId5"/>
  </p:sldMasterIdLst>
  <p:notesMasterIdLst>
    <p:notesMasterId r:id="rId21"/>
  </p:notesMasterIdLst>
  <p:sldIdLst>
    <p:sldId id="15756" r:id="rId6"/>
    <p:sldId id="1046" r:id="rId7"/>
    <p:sldId id="1036" r:id="rId8"/>
    <p:sldId id="15751" r:id="rId9"/>
    <p:sldId id="1038" r:id="rId10"/>
    <p:sldId id="15754" r:id="rId11"/>
    <p:sldId id="1035" r:id="rId12"/>
    <p:sldId id="1043" r:id="rId13"/>
    <p:sldId id="15755" r:id="rId14"/>
    <p:sldId id="1037" r:id="rId15"/>
    <p:sldId id="1047" r:id="rId16"/>
    <p:sldId id="1041" r:id="rId17"/>
    <p:sldId id="1045" r:id="rId18"/>
    <p:sldId id="1040" r:id="rId19"/>
    <p:sldId id="1022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F52"/>
    <a:srgbClr val="FFFFFF"/>
    <a:srgbClr val="212F53"/>
    <a:srgbClr val="283892"/>
    <a:srgbClr val="BCD5EC"/>
    <a:srgbClr val="283891"/>
    <a:srgbClr val="293995"/>
    <a:srgbClr val="B5221F"/>
    <a:srgbClr val="87BEE1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Steele" userId="ac653dd0-c5dc-41f8-b19c-870f7e7d03b9" providerId="ADAL" clId="{709BDB15-BE45-4947-BE89-AA9D57E82262}"/>
    <pc:docChg chg="modSld">
      <pc:chgData name="Joe Steele" userId="ac653dd0-c5dc-41f8-b19c-870f7e7d03b9" providerId="ADAL" clId="{709BDB15-BE45-4947-BE89-AA9D57E82262}" dt="2022-03-14T15:36:21.291" v="9" actId="1076"/>
      <pc:docMkLst>
        <pc:docMk/>
      </pc:docMkLst>
      <pc:sldChg chg="modSp mod">
        <pc:chgData name="Joe Steele" userId="ac653dd0-c5dc-41f8-b19c-870f7e7d03b9" providerId="ADAL" clId="{709BDB15-BE45-4947-BE89-AA9D57E82262}" dt="2022-03-11T13:32:33.886" v="4" actId="12"/>
        <pc:sldMkLst>
          <pc:docMk/>
          <pc:sldMk cId="3423202934" sldId="1035"/>
        </pc:sldMkLst>
        <pc:spChg chg="mod">
          <ac:chgData name="Joe Steele" userId="ac653dd0-c5dc-41f8-b19c-870f7e7d03b9" providerId="ADAL" clId="{709BDB15-BE45-4947-BE89-AA9D57E82262}" dt="2022-03-11T13:32:24.364" v="3" actId="12"/>
          <ac:spMkLst>
            <pc:docMk/>
            <pc:sldMk cId="3423202934" sldId="1035"/>
            <ac:spMk id="8" creationId="{F6956FAA-0CCD-46DA-85C2-B945B336DB92}"/>
          </ac:spMkLst>
        </pc:spChg>
        <pc:spChg chg="mod">
          <ac:chgData name="Joe Steele" userId="ac653dd0-c5dc-41f8-b19c-870f7e7d03b9" providerId="ADAL" clId="{709BDB15-BE45-4947-BE89-AA9D57E82262}" dt="2022-03-11T13:32:33.886" v="4" actId="12"/>
          <ac:spMkLst>
            <pc:docMk/>
            <pc:sldMk cId="3423202934" sldId="1035"/>
            <ac:spMk id="12" creationId="{EA910D13-9564-492D-A6CA-8B64F0483FC0}"/>
          </ac:spMkLst>
        </pc:spChg>
      </pc:sldChg>
      <pc:sldChg chg="modSp mod">
        <pc:chgData name="Joe Steele" userId="ac653dd0-c5dc-41f8-b19c-870f7e7d03b9" providerId="ADAL" clId="{709BDB15-BE45-4947-BE89-AA9D57E82262}" dt="2022-03-11T13:32:44.277" v="5" actId="12"/>
        <pc:sldMkLst>
          <pc:docMk/>
          <pc:sldMk cId="962603327" sldId="1043"/>
        </pc:sldMkLst>
        <pc:spChg chg="mod">
          <ac:chgData name="Joe Steele" userId="ac653dd0-c5dc-41f8-b19c-870f7e7d03b9" providerId="ADAL" clId="{709BDB15-BE45-4947-BE89-AA9D57E82262}" dt="2022-03-11T13:32:44.277" v="5" actId="12"/>
          <ac:spMkLst>
            <pc:docMk/>
            <pc:sldMk cId="962603327" sldId="1043"/>
            <ac:spMk id="8" creationId="{F6956FAA-0CCD-46DA-85C2-B945B336DB92}"/>
          </ac:spMkLst>
        </pc:spChg>
      </pc:sldChg>
      <pc:sldChg chg="modSp mod">
        <pc:chgData name="Joe Steele" userId="ac653dd0-c5dc-41f8-b19c-870f7e7d03b9" providerId="ADAL" clId="{709BDB15-BE45-4947-BE89-AA9D57E82262}" dt="2022-03-11T13:33:10.350" v="7" actId="12"/>
        <pc:sldMkLst>
          <pc:docMk/>
          <pc:sldMk cId="3286073362" sldId="1045"/>
        </pc:sldMkLst>
        <pc:spChg chg="mod">
          <ac:chgData name="Joe Steele" userId="ac653dd0-c5dc-41f8-b19c-870f7e7d03b9" providerId="ADAL" clId="{709BDB15-BE45-4947-BE89-AA9D57E82262}" dt="2022-03-11T13:33:10.350" v="7" actId="12"/>
          <ac:spMkLst>
            <pc:docMk/>
            <pc:sldMk cId="3286073362" sldId="1045"/>
            <ac:spMk id="8" creationId="{F6956FAA-0CCD-46DA-85C2-B945B336DB92}"/>
          </ac:spMkLst>
        </pc:spChg>
      </pc:sldChg>
      <pc:sldChg chg="modSp mod">
        <pc:chgData name="Joe Steele" userId="ac653dd0-c5dc-41f8-b19c-870f7e7d03b9" providerId="ADAL" clId="{709BDB15-BE45-4947-BE89-AA9D57E82262}" dt="2022-03-11T13:31:18.444" v="1" actId="12"/>
        <pc:sldMkLst>
          <pc:docMk/>
          <pc:sldMk cId="2202566701" sldId="1046"/>
        </pc:sldMkLst>
        <pc:spChg chg="mod">
          <ac:chgData name="Joe Steele" userId="ac653dd0-c5dc-41f8-b19c-870f7e7d03b9" providerId="ADAL" clId="{709BDB15-BE45-4947-BE89-AA9D57E82262}" dt="2022-03-11T13:31:18.444" v="1" actId="12"/>
          <ac:spMkLst>
            <pc:docMk/>
            <pc:sldMk cId="2202566701" sldId="1046"/>
            <ac:spMk id="8" creationId="{F6956FAA-0CCD-46DA-85C2-B945B336DB92}"/>
          </ac:spMkLst>
        </pc:spChg>
      </pc:sldChg>
      <pc:sldChg chg="modSp mod">
        <pc:chgData name="Joe Steele" userId="ac653dd0-c5dc-41f8-b19c-870f7e7d03b9" providerId="ADAL" clId="{709BDB15-BE45-4947-BE89-AA9D57E82262}" dt="2022-03-11T13:32:58.056" v="6" actId="12"/>
        <pc:sldMkLst>
          <pc:docMk/>
          <pc:sldMk cId="1159733512" sldId="1047"/>
        </pc:sldMkLst>
        <pc:spChg chg="mod">
          <ac:chgData name="Joe Steele" userId="ac653dd0-c5dc-41f8-b19c-870f7e7d03b9" providerId="ADAL" clId="{709BDB15-BE45-4947-BE89-AA9D57E82262}" dt="2022-03-11T13:32:58.056" v="6" actId="12"/>
          <ac:spMkLst>
            <pc:docMk/>
            <pc:sldMk cId="1159733512" sldId="1047"/>
            <ac:spMk id="8" creationId="{F6956FAA-0CCD-46DA-85C2-B945B336DB92}"/>
          </ac:spMkLst>
        </pc:spChg>
      </pc:sldChg>
      <pc:sldChg chg="modSp mod">
        <pc:chgData name="Joe Steele" userId="ac653dd0-c5dc-41f8-b19c-870f7e7d03b9" providerId="ADAL" clId="{709BDB15-BE45-4947-BE89-AA9D57E82262}" dt="2022-03-11T13:33:27.576" v="8" actId="12"/>
        <pc:sldMkLst>
          <pc:docMk/>
          <pc:sldMk cId="179756431" sldId="15751"/>
        </pc:sldMkLst>
        <pc:spChg chg="mod">
          <ac:chgData name="Joe Steele" userId="ac653dd0-c5dc-41f8-b19c-870f7e7d03b9" providerId="ADAL" clId="{709BDB15-BE45-4947-BE89-AA9D57E82262}" dt="2022-03-11T13:33:27.576" v="8" actId="12"/>
          <ac:spMkLst>
            <pc:docMk/>
            <pc:sldMk cId="179756431" sldId="15751"/>
            <ac:spMk id="8" creationId="{F6956FAA-0CCD-46DA-85C2-B945B336DB92}"/>
          </ac:spMkLst>
        </pc:spChg>
      </pc:sldChg>
      <pc:sldChg chg="modSp mod">
        <pc:chgData name="Joe Steele" userId="ac653dd0-c5dc-41f8-b19c-870f7e7d03b9" providerId="ADAL" clId="{709BDB15-BE45-4947-BE89-AA9D57E82262}" dt="2022-03-11T13:32:13.889" v="2" actId="12"/>
        <pc:sldMkLst>
          <pc:docMk/>
          <pc:sldMk cId="3815436951" sldId="15755"/>
        </pc:sldMkLst>
        <pc:spChg chg="mod">
          <ac:chgData name="Joe Steele" userId="ac653dd0-c5dc-41f8-b19c-870f7e7d03b9" providerId="ADAL" clId="{709BDB15-BE45-4947-BE89-AA9D57E82262}" dt="2022-03-11T13:32:13.889" v="2" actId="12"/>
          <ac:spMkLst>
            <pc:docMk/>
            <pc:sldMk cId="3815436951" sldId="15755"/>
            <ac:spMk id="8" creationId="{F6956FAA-0CCD-46DA-85C2-B945B336DB92}"/>
          </ac:spMkLst>
        </pc:spChg>
      </pc:sldChg>
      <pc:sldChg chg="modSp mod">
        <pc:chgData name="Joe Steele" userId="ac653dd0-c5dc-41f8-b19c-870f7e7d03b9" providerId="ADAL" clId="{709BDB15-BE45-4947-BE89-AA9D57E82262}" dt="2022-03-14T15:36:21.291" v="9" actId="1076"/>
        <pc:sldMkLst>
          <pc:docMk/>
          <pc:sldMk cId="2958360778" sldId="15756"/>
        </pc:sldMkLst>
        <pc:spChg chg="mod">
          <ac:chgData name="Joe Steele" userId="ac653dd0-c5dc-41f8-b19c-870f7e7d03b9" providerId="ADAL" clId="{709BDB15-BE45-4947-BE89-AA9D57E82262}" dt="2022-03-14T15:36:21.291" v="9" actId="1076"/>
          <ac:spMkLst>
            <pc:docMk/>
            <pc:sldMk cId="2958360778" sldId="15756"/>
            <ac:spMk id="2" creationId="{784B72FB-CAFA-4B83-B0AA-899A08EBE0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9B3892-6EF7-4C06-8CC2-626621D9D51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F5C55D-18F4-4B9B-B66E-404DCAADC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0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1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0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06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4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6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1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1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2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6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2A90C-7D6B-469A-981D-3A586C59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0607-D593-44EF-AA42-ABA61DB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1B28E-3133-4D2D-A9CB-F9C7E0F7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 userDrawn="1"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AD9B42-69F2-48B7-ABED-4EFE9A829249}"/>
              </a:ext>
            </a:extLst>
          </p:cNvPr>
          <p:cNvSpPr txBox="1">
            <a:spLocks/>
          </p:cNvSpPr>
          <p:nvPr userDrawn="1"/>
        </p:nvSpPr>
        <p:spPr>
          <a:xfrm>
            <a:off x="3239622" y="0"/>
            <a:ext cx="5852160" cy="54864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>
                <a:latin typeface="+mn-lt"/>
              </a:rPr>
              <a:t>LIFT Ecosystem Accelerator Program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69EB5-2B18-43DD-9F7E-91EA628D2CA6}"/>
              </a:ext>
            </a:extLst>
          </p:cNvPr>
          <p:cNvSpPr txBox="1"/>
          <p:nvPr userDrawn="1"/>
        </p:nvSpPr>
        <p:spPr>
          <a:xfrm>
            <a:off x="8668964" y="110678"/>
            <a:ext cx="13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Project #: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E39A7-CAE0-4EF8-B558-48339EAE216C}"/>
              </a:ext>
            </a:extLst>
          </p:cNvPr>
          <p:cNvSpPr txBox="1"/>
          <p:nvPr userDrawn="1"/>
        </p:nvSpPr>
        <p:spPr>
          <a:xfrm>
            <a:off x="10060189" y="110679"/>
            <a:ext cx="2011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LIFT Internal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5F8D8A-FC77-4A24-B779-876235AEAB03}"/>
              </a:ext>
            </a:extLst>
          </p:cNvPr>
          <p:cNvSpPr txBox="1"/>
          <p:nvPr userDrawn="1"/>
        </p:nvSpPr>
        <p:spPr>
          <a:xfrm>
            <a:off x="-176332" y="107630"/>
            <a:ext cx="13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Proposal #: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8FA1A-2093-4988-8BA1-34DC66691869}"/>
              </a:ext>
            </a:extLst>
          </p:cNvPr>
          <p:cNvSpPr txBox="1"/>
          <p:nvPr userDrawn="1"/>
        </p:nvSpPr>
        <p:spPr>
          <a:xfrm>
            <a:off x="1214893" y="107631"/>
            <a:ext cx="2011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solidFill>
                  <a:srgbClr val="FF0000"/>
                </a:solidFill>
              </a:rPr>
              <a:t>LIFT Internal</a:t>
            </a:r>
          </a:p>
        </p:txBody>
      </p:sp>
    </p:spTree>
    <p:extLst>
      <p:ext uri="{BB962C8B-B14F-4D97-AF65-F5344CB8AC3E}">
        <p14:creationId xmlns:p14="http://schemas.microsoft.com/office/powerpoint/2010/main" val="3743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3F94AB-153C-4E34-BDCA-4C33B59E6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82" y="961758"/>
            <a:ext cx="2817023" cy="1360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6F834-E269-409C-B805-CDCC09E1A0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151" y="3802572"/>
            <a:ext cx="855793" cy="855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7651D-C6D8-4BAC-9AE4-69E8AB9BE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6" y="4862661"/>
            <a:ext cx="1622747" cy="739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39262C-6401-4077-93F7-CE73F925DEDF}"/>
              </a:ext>
            </a:extLst>
          </p:cNvPr>
          <p:cNvSpPr txBox="1"/>
          <p:nvPr/>
        </p:nvSpPr>
        <p:spPr>
          <a:xfrm>
            <a:off x="396821" y="3016652"/>
            <a:ext cx="406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 Public-Private-Partnership: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Department of Defense – Industry – Academia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B7F7A7-70C1-49E2-94F0-D4F1A3628A69}"/>
              </a:ext>
            </a:extLst>
          </p:cNvPr>
          <p:cNvCxnSpPr/>
          <p:nvPr/>
        </p:nvCxnSpPr>
        <p:spPr>
          <a:xfrm>
            <a:off x="4781550" y="200025"/>
            <a:ext cx="0" cy="6164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34CAA7D-97A8-45B1-B563-436BF03D9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9666" y="1528248"/>
            <a:ext cx="63019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en-US"/>
              <a:t>This is the 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1EF44-8E73-4F7C-851F-205237E2C466}"/>
              </a:ext>
            </a:extLst>
          </p:cNvPr>
          <p:cNvSpPr txBox="1"/>
          <p:nvPr userDrawn="1"/>
        </p:nvSpPr>
        <p:spPr>
          <a:xfrm>
            <a:off x="775515" y="2439991"/>
            <a:ext cx="33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Where Manufacturing Technology and Talent Matter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25A08-450A-441E-A7D5-B72C6750820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7" y="4940243"/>
            <a:ext cx="1679355" cy="584775"/>
          </a:xfrm>
          <a:prstGeom prst="rect">
            <a:avLst/>
          </a:prstGeom>
        </p:spPr>
      </p:pic>
      <p:pic>
        <p:nvPicPr>
          <p:cNvPr id="11" name="Picture 2" descr="U.S. Department of Commerce">
            <a:extLst>
              <a:ext uri="{FF2B5EF4-FFF2-40B4-BE49-F238E27FC236}">
                <a16:creationId xmlns:a16="http://schemas.microsoft.com/office/drawing/2014/main" id="{EA4ECF8C-6EC1-4793-910F-02BAD0D017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69" y="5651655"/>
            <a:ext cx="850775" cy="8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t.technology/" TargetMode="External"/><Relationship Id="rId7" Type="http://schemas.microsoft.com/office/2007/relationships/hdphoto" Target="../media/hdphoto2.wdp"/><Relationship Id="rId2" Type="http://schemas.openxmlformats.org/officeDocument/2006/relationships/hyperlink" Target="mailto:communications@almmii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ft.technology/project-call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4B72FB-CAFA-4B83-B0AA-899A08EBE03E}"/>
              </a:ext>
            </a:extLst>
          </p:cNvPr>
          <p:cNvSpPr txBox="1"/>
          <p:nvPr/>
        </p:nvSpPr>
        <p:spPr>
          <a:xfrm>
            <a:off x="5420574" y="2036658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LIFT Ecosystem Accelerator Program (LEAP 2022)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chemeClr val="bg1"/>
                </a:solidFill>
              </a:rPr>
              <a:t>Project Submission Form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C13C4-2454-4035-AA14-4CAD74D150AC}"/>
              </a:ext>
            </a:extLst>
          </p:cNvPr>
          <p:cNvSpPr txBox="1"/>
          <p:nvPr/>
        </p:nvSpPr>
        <p:spPr>
          <a:xfrm>
            <a:off x="10144125" y="6248400"/>
            <a:ext cx="158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Rev. 2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DEV 3/10/2022</a:t>
            </a:r>
          </a:p>
        </p:txBody>
      </p:sp>
    </p:spTree>
    <p:extLst>
      <p:ext uri="{BB962C8B-B14F-4D97-AF65-F5344CB8AC3E}">
        <p14:creationId xmlns:p14="http://schemas.microsoft.com/office/powerpoint/2010/main" val="295836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State what will be within the team’s working boundaries and what the team will not be working on.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B6D25CF-5AD7-4729-A8D7-A8F22C59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1872410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Approach/Solution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dirty="0"/>
              <a:t>State the proposed solution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List specific tasks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Include Graphs, photos, examples, etc.</a:t>
            </a:r>
          </a:p>
          <a:p>
            <a:pPr marL="342900" indent="-342900">
              <a:buBlip>
                <a:blip r:embed="rId2"/>
              </a:buBlip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B6D25CF-5AD7-4729-A8D7-A8F22C59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115973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Schedule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75A5A-31EA-4977-A4D0-3F79B83F8950}"/>
              </a:ext>
            </a:extLst>
          </p:cNvPr>
          <p:cNvSpPr txBox="1"/>
          <p:nvPr/>
        </p:nvSpPr>
        <p:spPr>
          <a:xfrm>
            <a:off x="176481" y="1089164"/>
            <a:ext cx="11676076" cy="52629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High level Gantt chart showing tasks &amp; dependencies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AC5D7-3F16-413C-AEA6-78EF48B570B1}"/>
              </a:ext>
            </a:extLst>
          </p:cNvPr>
          <p:cNvSpPr txBox="1"/>
          <p:nvPr/>
        </p:nvSpPr>
        <p:spPr>
          <a:xfrm>
            <a:off x="1328165" y="1713746"/>
            <a:ext cx="1279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Suggested  TimeLine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D4B0B-CA6E-4AFC-926A-DA6BA29EBED1}"/>
              </a:ext>
            </a:extLst>
          </p:cNvPr>
          <p:cNvSpPr/>
          <p:nvPr/>
        </p:nvSpPr>
        <p:spPr>
          <a:xfrm>
            <a:off x="2866362" y="1745417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Month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54961D-818A-4D20-BBE1-294B4F510895}"/>
              </a:ext>
            </a:extLst>
          </p:cNvPr>
          <p:cNvSpPr txBox="1"/>
          <p:nvPr/>
        </p:nvSpPr>
        <p:spPr>
          <a:xfrm>
            <a:off x="2711518" y="1920282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Design/Simulation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3D1C44-7555-460D-9C97-381720D4249C}"/>
              </a:ext>
            </a:extLst>
          </p:cNvPr>
          <p:cNvSpPr/>
          <p:nvPr/>
        </p:nvSpPr>
        <p:spPr>
          <a:xfrm>
            <a:off x="4284354" y="1745417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Month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4D3DE4-2C38-4246-B183-9D621BCFF52C}"/>
              </a:ext>
            </a:extLst>
          </p:cNvPr>
          <p:cNvSpPr txBox="1"/>
          <p:nvPr/>
        </p:nvSpPr>
        <p:spPr>
          <a:xfrm>
            <a:off x="4284354" y="1922151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Simulation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BBB2DA-289D-41CB-B4B1-7F0E529E43D6}"/>
              </a:ext>
            </a:extLst>
          </p:cNvPr>
          <p:cNvSpPr/>
          <p:nvPr/>
        </p:nvSpPr>
        <p:spPr>
          <a:xfrm>
            <a:off x="5702346" y="1737402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Month 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A13683-D3E4-4F89-AB83-1026D3A93105}"/>
              </a:ext>
            </a:extLst>
          </p:cNvPr>
          <p:cNvSpPr/>
          <p:nvPr/>
        </p:nvSpPr>
        <p:spPr>
          <a:xfrm>
            <a:off x="7120336" y="1756866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Month 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287F2B-1037-4E62-9DE5-6BD6E0EB39F7}"/>
              </a:ext>
            </a:extLst>
          </p:cNvPr>
          <p:cNvSpPr/>
          <p:nvPr/>
        </p:nvSpPr>
        <p:spPr>
          <a:xfrm>
            <a:off x="8538326" y="1754684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Month 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9BF3F9-AE38-47A7-88C0-9BF6C4BC3F86}"/>
              </a:ext>
            </a:extLst>
          </p:cNvPr>
          <p:cNvSpPr/>
          <p:nvPr/>
        </p:nvSpPr>
        <p:spPr>
          <a:xfrm>
            <a:off x="9956316" y="1744071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Month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E28EB3-5AA5-4655-9A3C-3C04F0849525}"/>
              </a:ext>
            </a:extLst>
          </p:cNvPr>
          <p:cNvSpPr txBox="1"/>
          <p:nvPr/>
        </p:nvSpPr>
        <p:spPr>
          <a:xfrm>
            <a:off x="5475820" y="1902014"/>
            <a:ext cx="1240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 Design Proto Tools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A7C376-6A52-4143-9F81-F9818BD2E41E}"/>
              </a:ext>
            </a:extLst>
          </p:cNvPr>
          <p:cNvSpPr txBox="1"/>
          <p:nvPr/>
        </p:nvSpPr>
        <p:spPr>
          <a:xfrm>
            <a:off x="6985096" y="1915216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Build Proto Tools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C4B5C0-3E8F-4DC1-9099-934E62F0A35A}"/>
              </a:ext>
            </a:extLst>
          </p:cNvPr>
          <p:cNvSpPr txBox="1"/>
          <p:nvPr/>
        </p:nvSpPr>
        <p:spPr>
          <a:xfrm>
            <a:off x="8486461" y="1920281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Assembly/Try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6D8A15-7AAF-4EAD-A586-5C4437354450}"/>
              </a:ext>
            </a:extLst>
          </p:cNvPr>
          <p:cNvSpPr txBox="1"/>
          <p:nvPr/>
        </p:nvSpPr>
        <p:spPr>
          <a:xfrm>
            <a:off x="9811166" y="1905386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Testing /Validation</a:t>
            </a: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A4C87FF8-0EF2-4FD7-8EA1-2C429F72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148193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Proposed Work at LIFT and Anticipated Environmental Impact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 project work planned at LIFT:</a:t>
            </a:r>
          </a:p>
          <a:p>
            <a:endParaRPr lang="en-US" sz="2400" dirty="0"/>
          </a:p>
          <a:p>
            <a:pPr marL="342900" indent="-342900">
              <a:buBlip>
                <a:blip r:embed="rId2"/>
              </a:buBlip>
            </a:pPr>
            <a:r>
              <a:rPr lang="en-US" sz="2400" dirty="0"/>
              <a:t>Identify potential adverse environmental impacts from the completion of this work </a:t>
            </a:r>
          </a:p>
          <a:p>
            <a:pPr marL="342900" indent="-342900">
              <a:buBlip>
                <a:blip r:embed="rId2"/>
              </a:buBlip>
            </a:pPr>
            <a:endParaRPr lang="en-US" sz="2400" dirty="0"/>
          </a:p>
          <a:p>
            <a:pPr marL="342900" indent="-342900">
              <a:buBlip>
                <a:blip r:embed="rId2"/>
              </a:buBlip>
            </a:pPr>
            <a:r>
              <a:rPr lang="en-US" sz="2400" dirty="0"/>
              <a:t>The use of hazardous chemicals or other materials.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Provide SDS sheets for proposed chemicals and materials brought into LIFT</a:t>
            </a:r>
          </a:p>
          <a:p>
            <a:pPr marL="342900" indent="-342900">
              <a:buBlip>
                <a:blip r:embed="rId2"/>
              </a:buBlip>
            </a:pPr>
            <a:endParaRPr lang="en-US" sz="2400" dirty="0"/>
          </a:p>
          <a:p>
            <a:pPr marL="342900" indent="-342900">
              <a:buBlip>
                <a:blip r:embed="rId2"/>
              </a:buBlip>
            </a:pPr>
            <a:r>
              <a:rPr lang="en-US" sz="2400" dirty="0"/>
              <a:t>Possible emissions of toxic substances due to the operation of a process</a:t>
            </a:r>
          </a:p>
          <a:p>
            <a:pPr marL="342900" indent="-342900">
              <a:buBlip>
                <a:blip r:embed="rId2"/>
              </a:buBlip>
            </a:pPr>
            <a:endParaRPr lang="en-US" sz="2400" dirty="0"/>
          </a:p>
          <a:p>
            <a:pPr marL="342900" indent="-342900">
              <a:buBlip>
                <a:blip r:embed="rId2"/>
              </a:buBlip>
            </a:pPr>
            <a:r>
              <a:rPr lang="en-US" sz="2400" dirty="0"/>
              <a:t>If there are no adverse impacts show this page as “N/A”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86123DF-353C-4710-A7B1-8E51E3C9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328607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Technical 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8F626A-4414-4097-920C-B6F6BCDB8814}"/>
              </a:ext>
            </a:extLst>
          </p:cNvPr>
          <p:cNvSpPr txBox="1"/>
          <p:nvPr/>
        </p:nvSpPr>
        <p:spPr>
          <a:xfrm>
            <a:off x="5290655" y="6071394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Appendix 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2F967-6FAA-468E-863C-DE55780B1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32" y="1068620"/>
            <a:ext cx="10604733" cy="5002774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E2C8578-B08A-48EE-AAD1-5438A16D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7866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C9E37B-BCE1-4045-9AF9-A046B1ECC2D1}"/>
              </a:ext>
            </a:extLst>
          </p:cNvPr>
          <p:cNvSpPr txBox="1"/>
          <p:nvPr/>
        </p:nvSpPr>
        <p:spPr>
          <a:xfrm>
            <a:off x="5236807" y="2073744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008F0-8867-4B33-B2F0-2BFBF0F6D34F}"/>
              </a:ext>
            </a:extLst>
          </p:cNvPr>
          <p:cNvSpPr txBox="1"/>
          <p:nvPr/>
        </p:nvSpPr>
        <p:spPr>
          <a:xfrm>
            <a:off x="8256986" y="3612199"/>
            <a:ext cx="3075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LIFT: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(313) 309-9003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communications@almmii.org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www.lift.technology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030" name="Picture 6" descr="Image result for linkedin reverse logo">
            <a:extLst>
              <a:ext uri="{FF2B5EF4-FFF2-40B4-BE49-F238E27FC236}">
                <a16:creationId xmlns:a16="http://schemas.microsoft.com/office/drawing/2014/main" id="{57BE3B13-A12A-4943-9A01-9E5F7262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7273" y1="27074" x2="27273" y2="27074"/>
                        <a14:foregroundMark x1="27273" y1="27074" x2="31818" y2="25328"/>
                        <a14:foregroundMark x1="25000" y1="28821" x2="26364" y2="30568"/>
                        <a14:foregroundMark x1="24091" y1="43231" x2="27273" y2="65502"/>
                        <a14:foregroundMark x1="27273" y1="65502" x2="30455" y2="55895"/>
                        <a14:foregroundMark x1="29091" y1="42358" x2="29091" y2="42358"/>
                        <a14:foregroundMark x1="26818" y1="40611" x2="26818" y2="40611"/>
                        <a14:foregroundMark x1="23636" y1="22271" x2="23636" y2="22271"/>
                        <a14:foregroundMark x1="49091" y1="41048" x2="46364" y2="65066"/>
                        <a14:foregroundMark x1="46364" y1="65066" x2="55455" y2="43231"/>
                        <a14:foregroundMark x1="55455" y1="43231" x2="70000" y2="62009"/>
                        <a14:foregroundMark x1="70000" y1="62009" x2="70000" y2="67249"/>
                        <a14:foregroundMark x1="30000" y1="68996" x2="30000" y2="68996"/>
                        <a14:foregroundMark x1="68182" y1="42795" x2="78636" y2="63319"/>
                        <a14:foregroundMark x1="78636" y1="63319" x2="75455" y2="69432"/>
                        <a14:foregroundMark x1="21818" y1="38428" x2="21818" y2="38428"/>
                        <a14:foregroundMark x1="66364" y1="59825" x2="66364" y2="59825"/>
                        <a14:foregroundMark x1="40909" y1="44105" x2="40909" y2="44105"/>
                        <a14:foregroundMark x1="40909" y1="47162" x2="40909" y2="47162"/>
                        <a14:foregroundMark x1="40909" y1="50655" x2="40909" y2="50655"/>
                        <a14:foregroundMark x1="41364" y1="54585" x2="41364" y2="54585"/>
                        <a14:foregroundMark x1="41364" y1="59825" x2="41364" y2="59825"/>
                        <a14:foregroundMark x1="40909" y1="61572" x2="40909" y2="61572"/>
                        <a14:foregroundMark x1="52727" y1="52838" x2="52727" y2="52838"/>
                        <a14:foregroundMark x1="33182" y1="54585" x2="33182" y2="54585"/>
                        <a14:foregroundMark x1="32727" y1="59389" x2="32727" y2="59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60" y="3612199"/>
            <a:ext cx="653358" cy="68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5DC5B1-656E-4440-B73B-88790E5C5794}"/>
              </a:ext>
            </a:extLst>
          </p:cNvPr>
          <p:cNvSpPr txBox="1"/>
          <p:nvPr/>
        </p:nvSpPr>
        <p:spPr>
          <a:xfrm>
            <a:off x="6099583" y="361219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Follow us on LinkedIn at LIFT</a:t>
            </a:r>
          </a:p>
        </p:txBody>
      </p:sp>
      <p:pic>
        <p:nvPicPr>
          <p:cNvPr id="1026" name="Picture 2" descr="Image result for twitter blue">
            <a:extLst>
              <a:ext uri="{FF2B5EF4-FFF2-40B4-BE49-F238E27FC236}">
                <a16:creationId xmlns:a16="http://schemas.microsoft.com/office/drawing/2014/main" id="{BA9686F9-0308-4EB5-B10E-BCDDF616C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13984" r="17937" b="10015"/>
          <a:stretch/>
        </p:blipFill>
        <p:spPr bwMode="auto">
          <a:xfrm>
            <a:off x="5434050" y="4523695"/>
            <a:ext cx="658368" cy="52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287C20-06D0-41CA-93B4-891E3DC228B1}"/>
              </a:ext>
            </a:extLst>
          </p:cNvPr>
          <p:cNvSpPr txBox="1"/>
          <p:nvPr/>
        </p:nvSpPr>
        <p:spPr>
          <a:xfrm>
            <a:off x="6092418" y="4322206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Follow us on Twitter @NewsFromLIFT</a:t>
            </a:r>
          </a:p>
        </p:txBody>
      </p:sp>
    </p:spTree>
    <p:extLst>
      <p:ext uri="{BB962C8B-B14F-4D97-AF65-F5344CB8AC3E}">
        <p14:creationId xmlns:p14="http://schemas.microsoft.com/office/powerpoint/2010/main" val="4236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319632"/>
            <a:ext cx="11676076" cy="45243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dirty="0"/>
              <a:t>Complete the attached forms to submit your project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/>
              <a:t>Include proposed budget ( Maximum $100,000 from LIFT ) and timeline ( 6 months )  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/>
              <a:t>Projects will be evaluated on: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Technological Merit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Technology MRL level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Program Timing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Funding Requirement 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LIFT Member Engagement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Planned use of LIFT’s  High-Bay Equipment.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Cost Share Commitment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/>
              <a:t>Submit completed forms </a:t>
            </a:r>
            <a:r>
              <a:rPr lang="en-US" sz="2400" dirty="0">
                <a:hlinkClick r:id="rId3"/>
              </a:rPr>
              <a:t>https://lift.technology/project-calls/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445DF4-DBE1-42FC-AE00-85F37DA5D881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12D09940-C327-4A2F-866D-23054FA0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220256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Data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E08CB-72A1-407F-B4DB-D665A139393A}"/>
              </a:ext>
            </a:extLst>
          </p:cNvPr>
          <p:cNvSpPr txBox="1"/>
          <p:nvPr/>
        </p:nvSpPr>
        <p:spPr>
          <a:xfrm>
            <a:off x="444618" y="1131726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Submission Date: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901630" y="1131725"/>
            <a:ext cx="3194369" cy="468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783B7-A06F-4F9A-AFDF-3685D4334C7C}"/>
              </a:ext>
            </a:extLst>
          </p:cNvPr>
          <p:cNvSpPr txBox="1"/>
          <p:nvPr/>
        </p:nvSpPr>
        <p:spPr>
          <a:xfrm>
            <a:off x="444618" y="1640480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Proposal Number: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162D6-B361-44EF-90E8-6695868DC01F}"/>
              </a:ext>
            </a:extLst>
          </p:cNvPr>
          <p:cNvSpPr txBox="1"/>
          <p:nvPr/>
        </p:nvSpPr>
        <p:spPr>
          <a:xfrm>
            <a:off x="2901630" y="1677454"/>
            <a:ext cx="319436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F4667-DE02-4774-97E2-09D07ACE2466}"/>
              </a:ext>
            </a:extLst>
          </p:cNvPr>
          <p:cNvSpPr txBox="1"/>
          <p:nvPr/>
        </p:nvSpPr>
        <p:spPr>
          <a:xfrm>
            <a:off x="444618" y="2199788"/>
            <a:ext cx="144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Company: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C1F08-06F3-46DD-957C-04FC3338B82C}"/>
              </a:ext>
            </a:extLst>
          </p:cNvPr>
          <p:cNvSpPr txBox="1"/>
          <p:nvPr/>
        </p:nvSpPr>
        <p:spPr>
          <a:xfrm>
            <a:off x="1887960" y="2217611"/>
            <a:ext cx="420803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3782D-C095-446E-B196-C71C4C2C5A6C}"/>
              </a:ext>
            </a:extLst>
          </p:cNvPr>
          <p:cNvSpPr txBox="1"/>
          <p:nvPr/>
        </p:nvSpPr>
        <p:spPr>
          <a:xfrm>
            <a:off x="6268279" y="2213629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Member?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F2A2AB-396D-4B4B-B854-9D5D6D27088E}"/>
              </a:ext>
            </a:extLst>
          </p:cNvPr>
          <p:cNvSpPr txBox="1"/>
          <p:nvPr/>
        </p:nvSpPr>
        <p:spPr>
          <a:xfrm>
            <a:off x="8316767" y="2217874"/>
            <a:ext cx="93515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AB130-DE63-4FA4-8A69-A9328B63B6D2}"/>
              </a:ext>
            </a:extLst>
          </p:cNvPr>
          <p:cNvSpPr txBox="1"/>
          <p:nvPr/>
        </p:nvSpPr>
        <p:spPr>
          <a:xfrm>
            <a:off x="10016893" y="2213944"/>
            <a:ext cx="173048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3304E2-A246-48A0-9C6C-869B1F42EB6E}"/>
              </a:ext>
            </a:extLst>
          </p:cNvPr>
          <p:cNvSpPr txBox="1"/>
          <p:nvPr/>
        </p:nvSpPr>
        <p:spPr>
          <a:xfrm>
            <a:off x="9879876" y="1810762"/>
            <a:ext cx="203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Member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507462-A5B1-4AA0-99C4-8952377D230C}"/>
              </a:ext>
            </a:extLst>
          </p:cNvPr>
          <p:cNvSpPr txBox="1"/>
          <p:nvPr/>
        </p:nvSpPr>
        <p:spPr>
          <a:xfrm>
            <a:off x="6243682" y="1660528"/>
            <a:ext cx="188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Proprietary?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0B50AD-603C-4BEB-B80E-D4BF31F48965}"/>
              </a:ext>
            </a:extLst>
          </p:cNvPr>
          <p:cNvSpPr txBox="1"/>
          <p:nvPr/>
        </p:nvSpPr>
        <p:spPr>
          <a:xfrm>
            <a:off x="8316767" y="1675366"/>
            <a:ext cx="93515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EF9FA9-EECE-4284-89E9-BE0DC1073B8F}"/>
              </a:ext>
            </a:extLst>
          </p:cNvPr>
          <p:cNvSpPr txBox="1"/>
          <p:nvPr/>
        </p:nvSpPr>
        <p:spPr>
          <a:xfrm>
            <a:off x="444618" y="2761697"/>
            <a:ext cx="83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Title: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66C832-3764-4AD6-95E6-BDD104DF31E6}"/>
              </a:ext>
            </a:extLst>
          </p:cNvPr>
          <p:cNvSpPr txBox="1"/>
          <p:nvPr/>
        </p:nvSpPr>
        <p:spPr>
          <a:xfrm>
            <a:off x="1283516" y="2748236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75D595-C306-4834-8C9A-9EED6E9A4C02}"/>
              </a:ext>
            </a:extLst>
          </p:cNvPr>
          <p:cNvSpPr txBox="1"/>
          <p:nvPr/>
        </p:nvSpPr>
        <p:spPr>
          <a:xfrm>
            <a:off x="1283516" y="3216900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BB362E-EABD-46B9-8633-3E70B4CED45A}"/>
              </a:ext>
            </a:extLst>
          </p:cNvPr>
          <p:cNvSpPr txBox="1"/>
          <p:nvPr/>
        </p:nvSpPr>
        <p:spPr>
          <a:xfrm>
            <a:off x="444618" y="3751484"/>
            <a:ext cx="83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70BC5C-466B-46F0-A79F-3E2C384303E2}"/>
              </a:ext>
            </a:extLst>
          </p:cNvPr>
          <p:cNvSpPr txBox="1"/>
          <p:nvPr/>
        </p:nvSpPr>
        <p:spPr>
          <a:xfrm>
            <a:off x="1283516" y="3751484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B5FBE7-178E-453A-9277-821F960F7E31}"/>
              </a:ext>
            </a:extLst>
          </p:cNvPr>
          <p:cNvSpPr txBox="1"/>
          <p:nvPr/>
        </p:nvSpPr>
        <p:spPr>
          <a:xfrm>
            <a:off x="1283516" y="4213149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FFDC88-7D65-4E81-9C50-994CF9808C95}"/>
              </a:ext>
            </a:extLst>
          </p:cNvPr>
          <p:cNvSpPr txBox="1"/>
          <p:nvPr/>
        </p:nvSpPr>
        <p:spPr>
          <a:xfrm>
            <a:off x="6223669" y="1131724"/>
            <a:ext cx="131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Industry: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19499D-FE93-4E3E-ADB8-B1FAF63AF9EA}"/>
              </a:ext>
            </a:extLst>
          </p:cNvPr>
          <p:cNvSpPr txBox="1"/>
          <p:nvPr/>
        </p:nvSpPr>
        <p:spPr>
          <a:xfrm>
            <a:off x="8320055" y="1132137"/>
            <a:ext cx="33623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B3B0A4-101F-44ED-8983-018AE739877A}"/>
              </a:ext>
            </a:extLst>
          </p:cNvPr>
          <p:cNvSpPr txBox="1"/>
          <p:nvPr/>
        </p:nvSpPr>
        <p:spPr>
          <a:xfrm>
            <a:off x="2476959" y="4936162"/>
            <a:ext cx="355192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A6166B-7B4F-4FB8-ADBA-62BFC962D644}"/>
              </a:ext>
            </a:extLst>
          </p:cNvPr>
          <p:cNvSpPr txBox="1"/>
          <p:nvPr/>
        </p:nvSpPr>
        <p:spPr>
          <a:xfrm>
            <a:off x="444618" y="4922109"/>
            <a:ext cx="23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Leader: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4D2540-D90C-46DC-B1F3-E8F8792342A8}"/>
              </a:ext>
            </a:extLst>
          </p:cNvPr>
          <p:cNvSpPr txBox="1"/>
          <p:nvPr/>
        </p:nvSpPr>
        <p:spPr>
          <a:xfrm>
            <a:off x="6220873" y="4931477"/>
            <a:ext cx="190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Leader Email: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4FAF57-5904-4D22-9E8C-525E764EDDA5}"/>
              </a:ext>
            </a:extLst>
          </p:cNvPr>
          <p:cNvSpPr txBox="1"/>
          <p:nvPr/>
        </p:nvSpPr>
        <p:spPr>
          <a:xfrm>
            <a:off x="8255095" y="4931477"/>
            <a:ext cx="3492287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7F0CA7-5504-4F7F-BC13-508784E04FCC}"/>
              </a:ext>
            </a:extLst>
          </p:cNvPr>
          <p:cNvSpPr txBox="1"/>
          <p:nvPr/>
        </p:nvSpPr>
        <p:spPr>
          <a:xfrm>
            <a:off x="6220873" y="5491249"/>
            <a:ext cx="203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Leader Phone: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085F73-2EDF-4115-8B05-56160AA854DF}"/>
              </a:ext>
            </a:extLst>
          </p:cNvPr>
          <p:cNvSpPr txBox="1"/>
          <p:nvPr/>
        </p:nvSpPr>
        <p:spPr>
          <a:xfrm>
            <a:off x="8255096" y="5491250"/>
            <a:ext cx="349228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5" name="Footer Placeholder 1">
            <a:extLst>
              <a:ext uri="{FF2B5EF4-FFF2-40B4-BE49-F238E27FC236}">
                <a16:creationId xmlns:a16="http://schemas.microsoft.com/office/drawing/2014/main" id="{8CCF3BAD-83BC-4043-A107-1E1A0B0E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372734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 and Key Personnel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dirty="0"/>
              <a:t>List all partners that will participate including Suppliers and Academic Institutes 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Indicate Principle Investigator (only one PI allowed)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% responsibility for each partner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Provide principle contact for each partner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1120CBC-E45F-4C17-B537-037285E4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D1076F-C1F3-44B8-9754-EB589D032A94}"/>
              </a:ext>
            </a:extLst>
          </p:cNvPr>
          <p:cNvSpPr/>
          <p:nvPr/>
        </p:nvSpPr>
        <p:spPr>
          <a:xfrm>
            <a:off x="0" y="4292891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5F8481-60D3-4F6A-B93D-6842111E457F}"/>
              </a:ext>
            </a:extLst>
          </p:cNvPr>
          <p:cNvCxnSpPr>
            <a:cxnSpLocks/>
          </p:cNvCxnSpPr>
          <p:nvPr/>
        </p:nvCxnSpPr>
        <p:spPr>
          <a:xfrm>
            <a:off x="87837" y="5904356"/>
            <a:ext cx="34747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A3BE86-6162-4E3A-8CDA-07291F90A829}"/>
              </a:ext>
            </a:extLst>
          </p:cNvPr>
          <p:cNvCxnSpPr>
            <a:cxnSpLocks/>
          </p:cNvCxnSpPr>
          <p:nvPr/>
        </p:nvCxnSpPr>
        <p:spPr>
          <a:xfrm>
            <a:off x="7236588" y="5904356"/>
            <a:ext cx="48463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07AFF86-D466-45D2-8D08-89486DBD32E2}"/>
              </a:ext>
            </a:extLst>
          </p:cNvPr>
          <p:cNvSpPr/>
          <p:nvPr/>
        </p:nvSpPr>
        <p:spPr>
          <a:xfrm>
            <a:off x="7236588" y="4910178"/>
            <a:ext cx="4846320" cy="40011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spc="-30" dirty="0">
                <a:latin typeface="Arial" panose="020B0604020202020204" pitchFamily="34" charset="0"/>
                <a:cs typeface="Arial" panose="020B0604020202020204" pitchFamily="34" charset="0"/>
              </a:rPr>
              <a:t>CEO &amp; Executive Director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Nigel Francis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387B3D-7E4E-4EEB-94FB-B3E7FD6CC51C}"/>
              </a:ext>
            </a:extLst>
          </p:cNvPr>
          <p:cNvSpPr/>
          <p:nvPr/>
        </p:nvSpPr>
        <p:spPr>
          <a:xfrm>
            <a:off x="87836" y="4915030"/>
            <a:ext cx="3474720" cy="40011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CTO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Noel Mack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7D5D21-A917-4E07-A73A-F00DD326262E}"/>
              </a:ext>
            </a:extLst>
          </p:cNvPr>
          <p:cNvCxnSpPr>
            <a:cxnSpLocks/>
          </p:cNvCxnSpPr>
          <p:nvPr/>
        </p:nvCxnSpPr>
        <p:spPr>
          <a:xfrm>
            <a:off x="3663940" y="5897261"/>
            <a:ext cx="34747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9E9B1D7-AA02-45CE-87EF-4505C96D4E41}"/>
              </a:ext>
            </a:extLst>
          </p:cNvPr>
          <p:cNvSpPr/>
          <p:nvPr/>
        </p:nvSpPr>
        <p:spPr>
          <a:xfrm>
            <a:off x="3663939" y="4907935"/>
            <a:ext cx="3474720" cy="40011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CFO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Victor Claudio</a:t>
            </a:r>
          </a:p>
        </p:txBody>
      </p:sp>
    </p:spTree>
    <p:extLst>
      <p:ext uri="{BB962C8B-B14F-4D97-AF65-F5344CB8AC3E}">
        <p14:creationId xmlns:p14="http://schemas.microsoft.com/office/powerpoint/2010/main" val="17975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Summary overview of the proposed project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C22824C-21BF-409D-920E-3EAF645D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266178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15470"/>
            <a:ext cx="11676076" cy="41549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Workshare and Funding breakdown of project</a:t>
            </a:r>
          </a:p>
          <a:p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C22824C-21BF-409D-920E-3EAF645D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0613D6-7BC3-4E72-B8CE-718F7C34A17B}"/>
              </a:ext>
            </a:extLst>
          </p:cNvPr>
          <p:cNvSpPr txBox="1"/>
          <p:nvPr/>
        </p:nvSpPr>
        <p:spPr>
          <a:xfrm>
            <a:off x="257962" y="5370153"/>
            <a:ext cx="11676076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Estimated Total Project Value:			(TPV $)                                             Estimated Total Cost Share:				(CS $)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F3D925A-121C-4989-AF92-3371207B6F6C}"/>
              </a:ext>
            </a:extLst>
          </p:cNvPr>
          <p:cNvGraphicFramePr>
            <a:graphicFrameLocks noGrp="1"/>
          </p:cNvGraphicFramePr>
          <p:nvPr/>
        </p:nvGraphicFramePr>
        <p:xfrm>
          <a:off x="650768" y="1550099"/>
          <a:ext cx="668290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141">
                  <a:extLst>
                    <a:ext uri="{9D8B030D-6E8A-4147-A177-3AD203B41FA5}">
                      <a16:colId xmlns:a16="http://schemas.microsoft.com/office/drawing/2014/main" val="1181151401"/>
                    </a:ext>
                  </a:extLst>
                </a:gridCol>
                <a:gridCol w="1043709">
                  <a:extLst>
                    <a:ext uri="{9D8B030D-6E8A-4147-A177-3AD203B41FA5}">
                      <a16:colId xmlns:a16="http://schemas.microsoft.com/office/drawing/2014/main" val="1841412691"/>
                    </a:ext>
                  </a:extLst>
                </a:gridCol>
                <a:gridCol w="932873">
                  <a:extLst>
                    <a:ext uri="{9D8B030D-6E8A-4147-A177-3AD203B41FA5}">
                      <a16:colId xmlns:a16="http://schemas.microsoft.com/office/drawing/2014/main" val="1032825860"/>
                    </a:ext>
                  </a:extLst>
                </a:gridCol>
                <a:gridCol w="1006764">
                  <a:extLst>
                    <a:ext uri="{9D8B030D-6E8A-4147-A177-3AD203B41FA5}">
                      <a16:colId xmlns:a16="http://schemas.microsoft.com/office/drawing/2014/main" val="3647773578"/>
                    </a:ext>
                  </a:extLst>
                </a:gridCol>
                <a:gridCol w="1071418">
                  <a:extLst>
                    <a:ext uri="{9D8B030D-6E8A-4147-A177-3AD203B41FA5}">
                      <a16:colId xmlns:a16="http://schemas.microsoft.com/office/drawing/2014/main" val="3705268331"/>
                    </a:ext>
                  </a:extLst>
                </a:gridCol>
              </a:tblGrid>
              <a:tr h="173828">
                <a:tc>
                  <a:txBody>
                    <a:bodyPr/>
                    <a:lstStyle/>
                    <a:p>
                      <a:r>
                        <a:rPr lang="en-US" dirty="0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$’s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133358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 Name A (PI)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521797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 Name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409335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 Name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27988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 Name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271650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 Name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Academic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200877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 dirty="0"/>
                        <a:t>LIFT High-Bay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641138"/>
                  </a:ext>
                </a:extLst>
              </a:tr>
              <a:tr h="173828"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 Project Value (TPV $)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</a:t>
                      </a:r>
                      <a:r>
                        <a:rPr lang="en-US" dirty="0" err="1"/>
                        <a:t>xxx,xxx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683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64B7FDF-2E32-4F91-9857-50D79B80901B}"/>
              </a:ext>
            </a:extLst>
          </p:cNvPr>
          <p:cNvGraphicFramePr>
            <a:graphicFrameLocks noGrp="1"/>
          </p:cNvGraphicFramePr>
          <p:nvPr/>
        </p:nvGraphicFramePr>
        <p:xfrm>
          <a:off x="7635711" y="3561779"/>
          <a:ext cx="412218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948">
                  <a:extLst>
                    <a:ext uri="{9D8B030D-6E8A-4147-A177-3AD203B41FA5}">
                      <a16:colId xmlns:a16="http://schemas.microsoft.com/office/drawing/2014/main" val="1871000343"/>
                    </a:ext>
                  </a:extLst>
                </a:gridCol>
                <a:gridCol w="1306232">
                  <a:extLst>
                    <a:ext uri="{9D8B030D-6E8A-4147-A177-3AD203B41FA5}">
                      <a16:colId xmlns:a16="http://schemas.microsoft.com/office/drawing/2014/main" val="266773762"/>
                    </a:ext>
                  </a:extLst>
                </a:gridCol>
              </a:tblGrid>
              <a:tr h="18688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 Funding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332156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 dirty="0"/>
                        <a:t>LEAP Project Funding from 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20124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 dirty="0"/>
                        <a:t>Member Cost Share (CS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538621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 dirty="0"/>
                        <a:t>Total Project Value (TPV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</a:t>
                      </a:r>
                      <a:r>
                        <a:rPr lang="en-US" dirty="0" err="1"/>
                        <a:t>xxx,xxx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152295"/>
                  </a:ext>
                </a:extLst>
              </a:tr>
            </a:tbl>
          </a:graphicData>
        </a:graphic>
      </p:graphicFrame>
      <p:sp>
        <p:nvSpPr>
          <p:cNvPr id="4" name="Arrow: Left-Up 3">
            <a:extLst>
              <a:ext uri="{FF2B5EF4-FFF2-40B4-BE49-F238E27FC236}">
                <a16:creationId xmlns:a16="http://schemas.microsoft.com/office/drawing/2014/main" id="{D8FC3F00-0451-4A68-8ECB-25EB24992D08}"/>
              </a:ext>
            </a:extLst>
          </p:cNvPr>
          <p:cNvSpPr/>
          <p:nvPr/>
        </p:nvSpPr>
        <p:spPr>
          <a:xfrm rot="5400000">
            <a:off x="6257838" y="3644373"/>
            <a:ext cx="572653" cy="1975701"/>
          </a:xfrm>
          <a:prstGeom prst="leftUpArrow">
            <a:avLst>
              <a:gd name="adj1" fmla="val 10188"/>
              <a:gd name="adj2" fmla="val 895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3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of the 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dirty="0"/>
              <a:t>Give background that identifies the problem</a:t>
            </a:r>
          </a:p>
          <a:p>
            <a:pPr marL="342900" indent="-342900">
              <a:buBlip>
                <a:blip r:embed="rId2"/>
              </a:buBlip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41C5A066-C9B0-4809-998C-7B70E29B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C4D865-2030-4AC0-B26F-E4761D806026}"/>
              </a:ext>
            </a:extLst>
          </p:cNvPr>
          <p:cNvSpPr/>
          <p:nvPr/>
        </p:nvSpPr>
        <p:spPr>
          <a:xfrm>
            <a:off x="0" y="3316049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910D13-9564-492D-A6CA-8B64F0483FC0}"/>
              </a:ext>
            </a:extLst>
          </p:cNvPr>
          <p:cNvSpPr txBox="1"/>
          <p:nvPr/>
        </p:nvSpPr>
        <p:spPr>
          <a:xfrm>
            <a:off x="257962" y="3822568"/>
            <a:ext cx="11676076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dirty="0"/>
              <a:t>Define the measures or other indicators that will be used to: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Judge the success of the deliverables 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Identify ways to improve performance at a later 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320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Work Justification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dirty="0"/>
              <a:t>Does the proposed work benefit a single company or will it offer improved techniques or technology to American companies? Explain</a:t>
            </a:r>
          </a:p>
          <a:p>
            <a:pPr marL="342900" indent="-342900">
              <a:buBlip>
                <a:blip r:embed="rId2"/>
              </a:buBlip>
            </a:pPr>
            <a:endParaRPr lang="en-US" sz="2400" dirty="0"/>
          </a:p>
          <a:p>
            <a:pPr marL="342900" indent="-342900">
              <a:buBlip>
                <a:blip r:embed="rId2"/>
              </a:buBlip>
            </a:pPr>
            <a:r>
              <a:rPr lang="en-US" sz="2400" dirty="0"/>
              <a:t>Is patentable IP anticipated? Will background IP be disclosed to LIFT during the project?</a:t>
            </a:r>
          </a:p>
          <a:p>
            <a:pPr marL="342900" indent="-342900">
              <a:buBlip>
                <a:blip r:embed="rId2"/>
              </a:buBlip>
            </a:pPr>
            <a:endParaRPr lang="en-US" sz="2400" dirty="0"/>
          </a:p>
          <a:p>
            <a:pPr marL="342900" indent="-342900">
              <a:buBlip>
                <a:blip r:embed="rId2"/>
              </a:buBlip>
            </a:pPr>
            <a:r>
              <a:rPr lang="en-US" sz="2400" dirty="0"/>
              <a:t>What gives the proposed work novel attributes?</a:t>
            </a:r>
          </a:p>
          <a:p>
            <a:pPr marL="342900" indent="-342900">
              <a:buBlip>
                <a:blip r:embed="rId2"/>
              </a:buBlip>
            </a:pPr>
            <a:endParaRPr lang="en-US" sz="2400" dirty="0"/>
          </a:p>
          <a:p>
            <a:pPr marL="342900" indent="-342900">
              <a:buBlip>
                <a:blip r:embed="rId2"/>
              </a:buBlip>
            </a:pPr>
            <a:r>
              <a:rPr lang="en-US" sz="2400" dirty="0"/>
              <a:t>Include as appropriate: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Theory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Relevant previous experimental results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Theoretical modeling of experimental results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Implications of work completed to date</a:t>
            </a:r>
          </a:p>
          <a:p>
            <a:pPr marL="800100" lvl="1" indent="-342900">
              <a:buBlip>
                <a:blip r:embed="rId2"/>
              </a:buBlip>
            </a:pPr>
            <a:r>
              <a:rPr lang="en-US" sz="2400" dirty="0"/>
              <a:t>Identification of critical needs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B95499D9-BED4-4613-9FA1-3510ED4F9A63}"/>
              </a:ext>
            </a:extLst>
          </p:cNvPr>
          <p:cNvSpPr/>
          <p:nvPr/>
        </p:nvSpPr>
        <p:spPr>
          <a:xfrm>
            <a:off x="6794438" y="4061069"/>
            <a:ext cx="978408" cy="48463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FD64F-0FFD-4166-A99E-DF631C6959FF}"/>
              </a:ext>
            </a:extLst>
          </p:cNvPr>
          <p:cNvSpPr txBox="1"/>
          <p:nvPr/>
        </p:nvSpPr>
        <p:spPr>
          <a:xfrm>
            <a:off x="8036456" y="4685061"/>
            <a:ext cx="2540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additional citations, photos and/or pages as needed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89DA7647-9660-4720-B0F8-16D10D613B03}"/>
              </a:ext>
            </a:extLst>
          </p:cNvPr>
          <p:cNvSpPr/>
          <p:nvPr/>
        </p:nvSpPr>
        <p:spPr>
          <a:xfrm>
            <a:off x="6794438" y="5528091"/>
            <a:ext cx="978408" cy="48463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8A636-2557-4220-A468-6D2138036C0D}"/>
              </a:ext>
            </a:extLst>
          </p:cNvPr>
          <p:cNvSpPr/>
          <p:nvPr/>
        </p:nvSpPr>
        <p:spPr>
          <a:xfrm>
            <a:off x="7470843" y="4379161"/>
            <a:ext cx="302003" cy="1315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3147D616-A059-4C35-AF16-571DEB46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96260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and Future Technical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dirty="0"/>
              <a:t>Define current TRL/MRL Level (See Appendix A)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/>
              <a:t>Define and explain TRL/MRL at conclusion of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91C3A2DB-D6F0-4599-B400-D89ECB27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3815436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2020 Brand Guide v1  -  Read-Only" id="{27AD1AA0-3ECB-417A-BDEE-EFBFB1149A34}" vid="{7CB32EFF-201B-4E20-AF33-F9DF163A6BB9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D6905B-35C2-4AF9-BB80-9C0F485F2DA3}" vid="{FB4ABA3F-9DA8-4F0E-8280-A2850E6BC7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033313896FC942BAADDDFA0B6B6E03" ma:contentTypeVersion="13" ma:contentTypeDescription="Create a new document." ma:contentTypeScope="" ma:versionID="b8831e6f3969d9673325c5e936dee67b">
  <xsd:schema xmlns:xsd="http://www.w3.org/2001/XMLSchema" xmlns:xs="http://www.w3.org/2001/XMLSchema" xmlns:p="http://schemas.microsoft.com/office/2006/metadata/properties" xmlns:ns2="0fab745a-773d-4ebf-adc0-1859dd9f0dde" xmlns:ns3="862eb986-9a2c-4e40-9118-4ed5f1d06d94" targetNamespace="http://schemas.microsoft.com/office/2006/metadata/properties" ma:root="true" ma:fieldsID="561bda2c8e4e4d49ed2f89031e47beff" ns2:_="" ns3:_="">
    <xsd:import namespace="0fab745a-773d-4ebf-adc0-1859dd9f0dde"/>
    <xsd:import namespace="862eb986-9a2c-4e40-9118-4ed5f1d06d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b745a-773d-4ebf-adc0-1859dd9f0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eb986-9a2c-4e40-9118-4ed5f1d06d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3F3A2E-5CF1-4F9D-876A-636EF8E063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F3EF29-B2F3-475A-A260-7E4527C858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ab745a-773d-4ebf-adc0-1859dd9f0dde"/>
    <ds:schemaRef ds:uri="862eb986-9a2c-4e40-9118-4ed5f1d06d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CF8B3-BA12-494B-B47B-F38E44A05696}">
  <ds:schemaRefs>
    <ds:schemaRef ds:uri="0fab745a-773d-4ebf-adc0-1859dd9f0dde"/>
    <ds:schemaRef ds:uri="862eb986-9a2c-4e40-9118-4ed5f1d06d94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LIFT 2020 Brand Guide v1</Template>
  <TotalTime>2098</TotalTime>
  <Words>666</Words>
  <Application>Microsoft Office PowerPoint</Application>
  <PresentationFormat>Widescreen</PresentationFormat>
  <Paragraphs>221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Effra</vt:lpstr>
      <vt:lpstr>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Melvin Hawke</dc:creator>
  <cp:lastModifiedBy>Joe Steele</cp:lastModifiedBy>
  <cp:revision>22</cp:revision>
  <cp:lastPrinted>2020-01-22T13:52:04Z</cp:lastPrinted>
  <dcterms:created xsi:type="dcterms:W3CDTF">2020-02-13T15:50:21Z</dcterms:created>
  <dcterms:modified xsi:type="dcterms:W3CDTF">2022-03-14T15:36:25Z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0x010100BD033313896FC942BAADDDFA0B6B6E03</vt:lpwstr>
  </property>
</Properties>
</file>