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 id="2147483733" r:id="rId6"/>
  </p:sldMasterIdLst>
  <p:notesMasterIdLst>
    <p:notesMasterId r:id="rId19"/>
  </p:notesMasterIdLst>
  <p:sldIdLst>
    <p:sldId id="256" r:id="rId7"/>
    <p:sldId id="1046" r:id="rId8"/>
    <p:sldId id="1036" r:id="rId9"/>
    <p:sldId id="1049" r:id="rId10"/>
    <p:sldId id="1038" r:id="rId11"/>
    <p:sldId id="1037" r:id="rId12"/>
    <p:sldId id="1047" r:id="rId13"/>
    <p:sldId id="1050" r:id="rId14"/>
    <p:sldId id="1041" r:id="rId15"/>
    <p:sldId id="1048" r:id="rId16"/>
    <p:sldId id="1045" r:id="rId17"/>
    <p:sldId id="1040"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F52"/>
    <a:srgbClr val="FFFFFF"/>
    <a:srgbClr val="212F53"/>
    <a:srgbClr val="283892"/>
    <a:srgbClr val="BCD5EC"/>
    <a:srgbClr val="283891"/>
    <a:srgbClr val="293995"/>
    <a:srgbClr val="B5221F"/>
    <a:srgbClr val="87BEE1"/>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61" d="100"/>
          <a:sy n="161" d="100"/>
        </p:scale>
        <p:origin x="160"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lee Haselhuhn" userId="8ee9addf-4601-4cef-bd50-1c9f66d9b3e3" providerId="ADAL" clId="{08A31BB5-E90C-4242-9CC6-5BF83AD184B0}"/>
    <pc:docChg chg="modSld">
      <pc:chgData name="Amberlee Haselhuhn" userId="8ee9addf-4601-4cef-bd50-1c9f66d9b3e3" providerId="ADAL" clId="{08A31BB5-E90C-4242-9CC6-5BF83AD184B0}" dt="2021-10-19T18:52:31.786" v="181" actId="20577"/>
      <pc:docMkLst>
        <pc:docMk/>
      </pc:docMkLst>
      <pc:sldChg chg="modSp mod">
        <pc:chgData name="Amberlee Haselhuhn" userId="8ee9addf-4601-4cef-bd50-1c9f66d9b3e3" providerId="ADAL" clId="{08A31BB5-E90C-4242-9CC6-5BF83AD184B0}" dt="2021-10-19T18:49:49.904" v="13" actId="20577"/>
        <pc:sldMkLst>
          <pc:docMk/>
          <pc:sldMk cId="1487719812" sldId="256"/>
        </pc:sldMkLst>
        <pc:spChg chg="mod">
          <ac:chgData name="Amberlee Haselhuhn" userId="8ee9addf-4601-4cef-bd50-1c9f66d9b3e3" providerId="ADAL" clId="{08A31BB5-E90C-4242-9CC6-5BF83AD184B0}" dt="2021-10-19T18:49:49.904" v="13" actId="20577"/>
          <ac:spMkLst>
            <pc:docMk/>
            <pc:sldMk cId="1487719812" sldId="256"/>
            <ac:spMk id="5" creationId="{234DC68C-3605-4B55-AE48-012BAD021B45}"/>
          </ac:spMkLst>
        </pc:spChg>
      </pc:sldChg>
      <pc:sldChg chg="modSp mod">
        <pc:chgData name="Amberlee Haselhuhn" userId="8ee9addf-4601-4cef-bd50-1c9f66d9b3e3" providerId="ADAL" clId="{08A31BB5-E90C-4242-9CC6-5BF83AD184B0}" dt="2021-10-19T18:52:06.856" v="162" actId="20577"/>
        <pc:sldMkLst>
          <pc:docMk/>
          <pc:sldMk cId="3727340641" sldId="1036"/>
        </pc:sldMkLst>
        <pc:spChg chg="mod">
          <ac:chgData name="Amberlee Haselhuhn" userId="8ee9addf-4601-4cef-bd50-1c9f66d9b3e3" providerId="ADAL" clId="{08A31BB5-E90C-4242-9CC6-5BF83AD184B0}" dt="2021-10-19T18:52:06.856" v="162" actId="20577"/>
          <ac:spMkLst>
            <pc:docMk/>
            <pc:sldMk cId="3727340641" sldId="1036"/>
            <ac:spMk id="9" creationId="{720783B7-A06F-4F9A-AFDF-3685D4334C7C}"/>
          </ac:spMkLst>
        </pc:spChg>
        <pc:spChg chg="mod">
          <ac:chgData name="Amberlee Haselhuhn" userId="8ee9addf-4601-4cef-bd50-1c9f66d9b3e3" providerId="ADAL" clId="{08A31BB5-E90C-4242-9CC6-5BF83AD184B0}" dt="2021-10-19T18:50:46.280" v="90" actId="20577"/>
          <ac:spMkLst>
            <pc:docMk/>
            <pc:sldMk cId="3727340641" sldId="1036"/>
            <ac:spMk id="36" creationId="{3B254AF4-3ED8-4448-B9A3-077671CA87F1}"/>
          </ac:spMkLst>
        </pc:spChg>
      </pc:sldChg>
      <pc:sldChg chg="modSp mod">
        <pc:chgData name="Amberlee Haselhuhn" userId="8ee9addf-4601-4cef-bd50-1c9f66d9b3e3" providerId="ADAL" clId="{08A31BB5-E90C-4242-9CC6-5BF83AD184B0}" dt="2021-10-19T18:51:00.283" v="102" actId="20577"/>
        <pc:sldMkLst>
          <pc:docMk/>
          <pc:sldMk cId="1872410599" sldId="1037"/>
        </pc:sldMkLst>
        <pc:spChg chg="mod">
          <ac:chgData name="Amberlee Haselhuhn" userId="8ee9addf-4601-4cef-bd50-1c9f66d9b3e3" providerId="ADAL" clId="{08A31BB5-E90C-4242-9CC6-5BF83AD184B0}" dt="2021-10-19T18:51:00.283" v="102" actId="20577"/>
          <ac:spMkLst>
            <pc:docMk/>
            <pc:sldMk cId="1872410599" sldId="1037"/>
            <ac:spMk id="11" creationId="{752CB076-92B1-4848-A34F-E400B11129AA}"/>
          </ac:spMkLst>
        </pc:spChg>
      </pc:sldChg>
      <pc:sldChg chg="modSp mod">
        <pc:chgData name="Amberlee Haselhuhn" userId="8ee9addf-4601-4cef-bd50-1c9f66d9b3e3" providerId="ADAL" clId="{08A31BB5-E90C-4242-9CC6-5BF83AD184B0}" dt="2021-10-19T18:52:31.786" v="181" actId="20577"/>
        <pc:sldMkLst>
          <pc:docMk/>
          <pc:sldMk cId="2661783758" sldId="1038"/>
        </pc:sldMkLst>
        <pc:spChg chg="mod">
          <ac:chgData name="Amberlee Haselhuhn" userId="8ee9addf-4601-4cef-bd50-1c9f66d9b3e3" providerId="ADAL" clId="{08A31BB5-E90C-4242-9CC6-5BF83AD184B0}" dt="2021-10-19T18:50:56.010" v="98" actId="20577"/>
          <ac:spMkLst>
            <pc:docMk/>
            <pc:sldMk cId="2661783758" sldId="1038"/>
            <ac:spMk id="7" creationId="{31F851F7-009C-4A6F-B1AD-4EF1D18DC83E}"/>
          </ac:spMkLst>
        </pc:spChg>
        <pc:spChg chg="mod">
          <ac:chgData name="Amberlee Haselhuhn" userId="8ee9addf-4601-4cef-bd50-1c9f66d9b3e3" providerId="ADAL" clId="{08A31BB5-E90C-4242-9CC6-5BF83AD184B0}" dt="2021-10-19T18:52:31.786" v="181" actId="20577"/>
          <ac:spMkLst>
            <pc:docMk/>
            <pc:sldMk cId="2661783758" sldId="1038"/>
            <ac:spMk id="13" creationId="{3DE82472-D466-4FE0-830F-1845593880C8}"/>
          </ac:spMkLst>
        </pc:spChg>
      </pc:sldChg>
      <pc:sldChg chg="modSp mod">
        <pc:chgData name="Amberlee Haselhuhn" userId="8ee9addf-4601-4cef-bd50-1c9f66d9b3e3" providerId="ADAL" clId="{08A31BB5-E90C-4242-9CC6-5BF83AD184B0}" dt="2021-10-19T18:51:55.519" v="157" actId="20577"/>
        <pc:sldMkLst>
          <pc:docMk/>
          <pc:sldMk cId="78668356" sldId="1040"/>
        </pc:sldMkLst>
        <pc:spChg chg="mod">
          <ac:chgData name="Amberlee Haselhuhn" userId="8ee9addf-4601-4cef-bd50-1c9f66d9b3e3" providerId="ADAL" clId="{08A31BB5-E90C-4242-9CC6-5BF83AD184B0}" dt="2021-10-19T18:51:55.519" v="157" actId="20577"/>
          <ac:spMkLst>
            <pc:docMk/>
            <pc:sldMk cId="78668356" sldId="1040"/>
            <ac:spMk id="16" creationId="{994EDE3B-E5C6-45A1-9E83-F0D35BC96C05}"/>
          </ac:spMkLst>
        </pc:spChg>
      </pc:sldChg>
      <pc:sldChg chg="modSp mod">
        <pc:chgData name="Amberlee Haselhuhn" userId="8ee9addf-4601-4cef-bd50-1c9f66d9b3e3" providerId="ADAL" clId="{08A31BB5-E90C-4242-9CC6-5BF83AD184B0}" dt="2021-10-19T18:51:18.480" v="114" actId="20577"/>
        <pc:sldMkLst>
          <pc:docMk/>
          <pc:sldMk cId="1481937004" sldId="1041"/>
        </pc:sldMkLst>
        <pc:spChg chg="mod">
          <ac:chgData name="Amberlee Haselhuhn" userId="8ee9addf-4601-4cef-bd50-1c9f66d9b3e3" providerId="ADAL" clId="{08A31BB5-E90C-4242-9CC6-5BF83AD184B0}" dt="2021-10-19T18:51:18.480" v="114" actId="20577"/>
          <ac:spMkLst>
            <pc:docMk/>
            <pc:sldMk cId="1481937004" sldId="1041"/>
            <ac:spMk id="31" creationId="{045346F2-E833-447D-AB2B-367FC5D03A82}"/>
          </ac:spMkLst>
        </pc:spChg>
      </pc:sldChg>
      <pc:sldChg chg="modSp mod">
        <pc:chgData name="Amberlee Haselhuhn" userId="8ee9addf-4601-4cef-bd50-1c9f66d9b3e3" providerId="ADAL" clId="{08A31BB5-E90C-4242-9CC6-5BF83AD184B0}" dt="2021-10-19T18:51:46.544" v="153" actId="20577"/>
        <pc:sldMkLst>
          <pc:docMk/>
          <pc:sldMk cId="3286073362" sldId="1045"/>
        </pc:sldMkLst>
        <pc:spChg chg="mod">
          <ac:chgData name="Amberlee Haselhuhn" userId="8ee9addf-4601-4cef-bd50-1c9f66d9b3e3" providerId="ADAL" clId="{08A31BB5-E90C-4242-9CC6-5BF83AD184B0}" dt="2021-10-19T18:51:46.544" v="153" actId="20577"/>
          <ac:spMkLst>
            <pc:docMk/>
            <pc:sldMk cId="3286073362" sldId="1045"/>
            <ac:spMk id="6" creationId="{2EF6401E-E584-4637-88E9-09FEA84A6FC6}"/>
          </ac:spMkLst>
        </pc:spChg>
        <pc:spChg chg="mod">
          <ac:chgData name="Amberlee Haselhuhn" userId="8ee9addf-4601-4cef-bd50-1c9f66d9b3e3" providerId="ADAL" clId="{08A31BB5-E90C-4242-9CC6-5BF83AD184B0}" dt="2021-10-19T18:51:40.824" v="147" actId="20577"/>
          <ac:spMkLst>
            <pc:docMk/>
            <pc:sldMk cId="3286073362" sldId="1045"/>
            <ac:spMk id="11" creationId="{02E3C421-8706-41A2-B46E-738333EFA1DB}"/>
          </ac:spMkLst>
        </pc:spChg>
      </pc:sldChg>
      <pc:sldChg chg="modSp mod">
        <pc:chgData name="Amberlee Haselhuhn" userId="8ee9addf-4601-4cef-bd50-1c9f66d9b3e3" providerId="ADAL" clId="{08A31BB5-E90C-4242-9CC6-5BF83AD184B0}" dt="2021-10-19T18:50:36.371" v="81" actId="20577"/>
        <pc:sldMkLst>
          <pc:docMk/>
          <pc:sldMk cId="2202566701" sldId="1046"/>
        </pc:sldMkLst>
        <pc:spChg chg="mod">
          <ac:chgData name="Amberlee Haselhuhn" userId="8ee9addf-4601-4cef-bd50-1c9f66d9b3e3" providerId="ADAL" clId="{08A31BB5-E90C-4242-9CC6-5BF83AD184B0}" dt="2021-10-19T18:50:36.371" v="81" actId="20577"/>
          <ac:spMkLst>
            <pc:docMk/>
            <pc:sldMk cId="2202566701" sldId="1046"/>
            <ac:spMk id="8" creationId="{F6956FAA-0CCD-46DA-85C2-B945B336DB92}"/>
          </ac:spMkLst>
        </pc:spChg>
      </pc:sldChg>
      <pc:sldChg chg="modSp mod">
        <pc:chgData name="Amberlee Haselhuhn" userId="8ee9addf-4601-4cef-bd50-1c9f66d9b3e3" providerId="ADAL" clId="{08A31BB5-E90C-4242-9CC6-5BF83AD184B0}" dt="2021-10-19T18:51:05.496" v="106" actId="20577"/>
        <pc:sldMkLst>
          <pc:docMk/>
          <pc:sldMk cId="1159733512" sldId="1047"/>
        </pc:sldMkLst>
        <pc:spChg chg="mod">
          <ac:chgData name="Amberlee Haselhuhn" userId="8ee9addf-4601-4cef-bd50-1c9f66d9b3e3" providerId="ADAL" clId="{08A31BB5-E90C-4242-9CC6-5BF83AD184B0}" dt="2021-10-19T18:51:05.496" v="106" actId="20577"/>
          <ac:spMkLst>
            <pc:docMk/>
            <pc:sldMk cId="1159733512" sldId="1047"/>
            <ac:spMk id="11" creationId="{752CB076-92B1-4848-A34F-E400B11129AA}"/>
          </ac:spMkLst>
        </pc:spChg>
      </pc:sldChg>
      <pc:sldChg chg="modSp mod">
        <pc:chgData name="Amberlee Haselhuhn" userId="8ee9addf-4601-4cef-bd50-1c9f66d9b3e3" providerId="ADAL" clId="{08A31BB5-E90C-4242-9CC6-5BF83AD184B0}" dt="2021-10-19T18:51:34.471" v="143" actId="20577"/>
        <pc:sldMkLst>
          <pc:docMk/>
          <pc:sldMk cId="1273074167" sldId="1048"/>
        </pc:sldMkLst>
        <pc:spChg chg="mod">
          <ac:chgData name="Amberlee Haselhuhn" userId="8ee9addf-4601-4cef-bd50-1c9f66d9b3e3" providerId="ADAL" clId="{08A31BB5-E90C-4242-9CC6-5BF83AD184B0}" dt="2021-10-19T18:51:34.471" v="143" actId="20577"/>
          <ac:spMkLst>
            <pc:docMk/>
            <pc:sldMk cId="1273074167" sldId="1048"/>
            <ac:spMk id="12" creationId="{C2375A5A-31EA-4977-A4D0-3F79B83F8950}"/>
          </ac:spMkLst>
        </pc:spChg>
        <pc:spChg chg="mod">
          <ac:chgData name="Amberlee Haselhuhn" userId="8ee9addf-4601-4cef-bd50-1c9f66d9b3e3" providerId="ADAL" clId="{08A31BB5-E90C-4242-9CC6-5BF83AD184B0}" dt="2021-10-19T18:51:24.280" v="118" actId="20577"/>
          <ac:spMkLst>
            <pc:docMk/>
            <pc:sldMk cId="1273074167" sldId="1048"/>
            <ac:spMk id="31" creationId="{045346F2-E833-447D-AB2B-367FC5D03A82}"/>
          </ac:spMkLst>
        </pc:spChg>
      </pc:sldChg>
      <pc:sldChg chg="modSp mod">
        <pc:chgData name="Amberlee Haselhuhn" userId="8ee9addf-4601-4cef-bd50-1c9f66d9b3e3" providerId="ADAL" clId="{08A31BB5-E90C-4242-9CC6-5BF83AD184B0}" dt="2021-10-19T18:50:51.561" v="94" actId="20577"/>
        <pc:sldMkLst>
          <pc:docMk/>
          <pc:sldMk cId="3039940860" sldId="1049"/>
        </pc:sldMkLst>
        <pc:spChg chg="mod">
          <ac:chgData name="Amberlee Haselhuhn" userId="8ee9addf-4601-4cef-bd50-1c9f66d9b3e3" providerId="ADAL" clId="{08A31BB5-E90C-4242-9CC6-5BF83AD184B0}" dt="2021-10-19T18:50:51.561" v="94" actId="20577"/>
          <ac:spMkLst>
            <pc:docMk/>
            <pc:sldMk cId="3039940860" sldId="1049"/>
            <ac:spMk id="11" creationId="{6EADB560-4BD6-436A-ADA3-08BFA35FE5C9}"/>
          </ac:spMkLst>
        </pc:spChg>
      </pc:sldChg>
      <pc:sldChg chg="modSp mod">
        <pc:chgData name="Amberlee Haselhuhn" userId="8ee9addf-4601-4cef-bd50-1c9f66d9b3e3" providerId="ADAL" clId="{08A31BB5-E90C-4242-9CC6-5BF83AD184B0}" dt="2021-10-19T18:51:11.224" v="110" actId="20577"/>
        <pc:sldMkLst>
          <pc:docMk/>
          <pc:sldMk cId="2388415194" sldId="1050"/>
        </pc:sldMkLst>
        <pc:spChg chg="mod">
          <ac:chgData name="Amberlee Haselhuhn" userId="8ee9addf-4601-4cef-bd50-1c9f66d9b3e3" providerId="ADAL" clId="{08A31BB5-E90C-4242-9CC6-5BF83AD184B0}" dt="2021-10-19T18:51:11.224" v="110" actId="20577"/>
          <ac:spMkLst>
            <pc:docMk/>
            <pc:sldMk cId="2388415194" sldId="1050"/>
            <ac:spMk id="11" creationId="{752CB076-92B1-4848-A34F-E400B11129A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89B3892-6EF7-4C06-8CC2-626621D9D516}" type="datetimeFigureOut">
              <a:rPr lang="en-US" smtClean="0"/>
              <a:t>10/19/2021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F5C55D-18F4-4B9B-B66E-404DCAADCB21}" type="slidenum">
              <a:rPr lang="en-US" smtClean="0"/>
              <a:t>‹#›</a:t>
            </a:fld>
            <a:endParaRPr lang="en-US" dirty="0"/>
          </a:p>
        </p:txBody>
      </p:sp>
    </p:spTree>
    <p:extLst>
      <p:ext uri="{BB962C8B-B14F-4D97-AF65-F5344CB8AC3E}">
        <p14:creationId xmlns:p14="http://schemas.microsoft.com/office/powerpoint/2010/main" val="1479909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897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8B68-CAC8-4422-BFEE-A638241A7B3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16ECEA-5C00-4664-BEE0-AB9D9BAAA3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1543F4-35B2-4203-B124-3E6890B30A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32C654-1E8F-40A6-A1C9-882F46868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027FD8-3CE3-456E-A3D1-93369DC15C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8F9F672-F5A1-482A-8A66-2FD66659C51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74485C86-583F-4761-B2B2-BD53AB0967E2}"/>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52371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0030-F818-454C-9E7F-3476CDCD0DF1}"/>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E2F88A6-934E-4984-B984-9D7A259D37A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D944264-BABC-45E4-A80C-0C1BF5DE433E}"/>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2976438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20173-6A5E-4BB8-9B14-E313AF9CA2C6}"/>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F2E18B1B-A609-489F-9546-B14B4C798DE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DC6D189-93D4-479F-950D-4E44E46ECBBF}"/>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123023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9928-2B7C-4429-92D8-BD9C71785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B185F3-E3DA-43B2-BA67-2607F52D62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CD9F8F-3875-4B05-A85C-65F509851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420BB6-EA15-4416-AE89-D2F66C373E3C}"/>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DC9E7B66-A3F7-47B4-A351-9909B8C1CD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0CD56ED-E77F-42AD-8580-AE0C151A17FD}"/>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2687241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C434-F36D-4F3E-9490-CEE9609F5F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53FE41-D48C-403A-B267-5D3703264C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4C4D8D1-C6DA-47AC-8692-AB84BC404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81506-757B-454E-BB48-54091303624A}"/>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842031EE-41F7-4AA0-9701-4DAE85A9E52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D628A61-BFF4-4F14-A18F-FBE84AF5B606}"/>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931653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CC23-8A40-4761-83F9-A7B31F4D33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26FF82-F3F5-436A-92F1-06A179A03C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80B0990-7279-4F32-89D0-EBAC9A7B0C7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A486B7-A607-4712-B4A8-DA5F18D1A891}"/>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7228807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5CA490-CC9B-4458-91AA-2F53D66D11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4482FF-1832-47E6-8060-3F61308F30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93C02A2-8832-47C8-A4A6-601064D7492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08FE3FB-FBF3-462B-976F-561F9C04CDEC}"/>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429913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6062-CF26-4CDF-9815-A99EC664C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20B3FF-6BC6-4659-A982-D4504F17C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D98A6F7C-530B-4EBD-B4B7-ED8391B2944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CA0E76-2D2A-4012-A82D-C208BA24C237}"/>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669864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FE56-AC8E-4C11-8757-B52AEC1CD7F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6A5B72-0793-4D5C-94F2-B0617D7D0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5447832-4E62-41E4-A4D6-30EFFA0596B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F331711-785A-4CF6-B786-BA752111B944}"/>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809370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4896-F297-4B33-8A60-FAA4D2BEE2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096BA1-ADF8-4645-B19B-A7E396BC51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2EC21F5-AAC7-4F7E-BD6F-B50B0A47E54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309C341-C1AB-4FB5-A128-B184A97E74B5}"/>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615872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2A2A90C-7D6B-469A-981D-3A586C594F7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47A0607-D593-44EF-AA42-ABA61DB31B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101B28E-3133-4D2D-A9CB-F9C7E0F7E5C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932667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7205-D5D9-4D9D-977C-3270D5D30A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455E0A-7F95-46EF-A16D-341B73A08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FEE057-EF7D-4752-BADA-C022ED9377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19B9E37-C22D-463F-AE35-7BD71D4ADA0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C69BE2E-9FF3-4251-997A-BCC921558B09}"/>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2816522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8B68-CAC8-4422-BFEE-A638241A7B3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16ECEA-5C00-4664-BEE0-AB9D9BAAA3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1543F4-35B2-4203-B124-3E6890B30A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32C654-1E8F-40A6-A1C9-882F46868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027FD8-3CE3-456E-A3D1-93369DC15C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8F9F672-F5A1-482A-8A66-2FD66659C51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74485C86-583F-4761-B2B2-BD53AB0967E2}"/>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728096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E0030-F818-454C-9E7F-3476CDCD0DF1}"/>
              </a:ext>
            </a:extLst>
          </p:cNvPr>
          <p:cNvSpPr>
            <a:spLocks noGrp="1"/>
          </p:cNvSpPr>
          <p:nvPr>
            <p:ph type="title"/>
          </p:nvPr>
        </p:nvSpPr>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E2F88A6-934E-4984-B984-9D7A259D37A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6D944264-BABC-45E4-A80C-0C1BF5DE433E}"/>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7619341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20173-6A5E-4BB8-9B14-E313AF9CA2C6}"/>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F2E18B1B-A609-489F-9546-B14B4C798DE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DC6D189-93D4-479F-950D-4E44E46ECBBF}"/>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656620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49928-2B7C-4429-92D8-BD9C71785C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B185F3-E3DA-43B2-BA67-2607F52D62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CD9F8F-3875-4B05-A85C-65F5098513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420BB6-EA15-4416-AE89-D2F66C373E3C}"/>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DC9E7B66-A3F7-47B4-A351-9909B8C1CD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90CD56ED-E77F-42AD-8580-AE0C151A17FD}"/>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9261953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DC434-F36D-4F3E-9490-CEE9609F5F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53FE41-D48C-403A-B267-5D3703264C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24C4D8D1-C6DA-47AC-8692-AB84BC404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B81506-757B-454E-BB48-54091303624A}"/>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842031EE-41F7-4AA0-9701-4DAE85A9E52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D628A61-BFF4-4F14-A18F-FBE84AF5B606}"/>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473210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CC23-8A40-4761-83F9-A7B31F4D33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26FF82-F3F5-436A-92F1-06A179A03C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80B0990-7279-4F32-89D0-EBAC9A7B0C7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4A486B7-A607-4712-B4A8-DA5F18D1A891}"/>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172939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5CA490-CC9B-4458-91AA-2F53D66D11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4482FF-1832-47E6-8060-3F61308F30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93C02A2-8832-47C8-A4A6-601064D7492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08FE3FB-FBF3-462B-976F-561F9C04CDEC}"/>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192221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FE56-AC8E-4C11-8757-B52AEC1CD7F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6A5B72-0793-4D5C-94F2-B0617D7D0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5447832-4E62-41E4-A4D6-30EFFA0596B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F331711-785A-4CF6-B786-BA752111B944}"/>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25044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6062-CF26-4CDF-9815-A99EC664C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20B3FF-6BC6-4659-A982-D4504F17C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D98A6F7C-530B-4EBD-B4B7-ED8391B2944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CA0E76-2D2A-4012-A82D-C208BA24C237}"/>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4128078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458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16062-CF26-4CDF-9815-A99EC664C5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20B3FF-6BC6-4659-A982-D4504F17C2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D98A6F7C-530B-4EBD-B4B7-ED8391B2944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CA0E76-2D2A-4012-A82D-C208BA24C237}"/>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3287811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FFE56-AC8E-4C11-8757-B52AEC1CD7F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6A5B72-0793-4D5C-94F2-B0617D7D0B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5447832-4E62-41E4-A4D6-30EFFA0596B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F331711-785A-4CF6-B786-BA752111B944}"/>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777042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4896-F297-4B33-8A60-FAA4D2BEE2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096BA1-ADF8-4645-B19B-A7E396BC51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92EC21F5-AAC7-4F7E-BD6F-B50B0A47E54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309C341-C1AB-4FB5-A128-B184A97E74B5}"/>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2873965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7205-D5D9-4D9D-977C-3270D5D30A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3455E0A-7F95-46EF-A16D-341B73A08D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FEE057-EF7D-4752-BADA-C022ED9377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19B9E37-C22D-463F-AE35-7BD71D4ADA0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C69BE2E-9FF3-4251-997A-BCC921558B09}"/>
              </a:ext>
            </a:extLst>
          </p:cNvPr>
          <p:cNvSpPr>
            <a:spLocks noGrp="1"/>
          </p:cNvSpPr>
          <p:nvPr>
            <p:ph type="sldNum" sz="quarter" idx="12"/>
          </p:nvPr>
        </p:nvSpPr>
        <p:spPr/>
        <p:txBody>
          <a:bodyPr/>
          <a:lstStyle/>
          <a:p>
            <a:fld id="{A71C0557-87A9-4981-8112-53885F1BCC74}" type="slidenum">
              <a:rPr lang="en-US" smtClean="0"/>
              <a:t>‹#›</a:t>
            </a:fld>
            <a:endParaRPr lang="en-US" dirty="0"/>
          </a:p>
        </p:txBody>
      </p:sp>
    </p:spTree>
    <p:extLst>
      <p:ext uri="{BB962C8B-B14F-4D97-AF65-F5344CB8AC3E}">
        <p14:creationId xmlns:p14="http://schemas.microsoft.com/office/powerpoint/2010/main" val="93301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6.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A389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3F94AB-153C-4E34-BDCA-4C33B59E644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6482" y="961758"/>
            <a:ext cx="2817023" cy="1360845"/>
          </a:xfrm>
          <a:prstGeom prst="rect">
            <a:avLst/>
          </a:prstGeom>
        </p:spPr>
      </p:pic>
      <p:pic>
        <p:nvPicPr>
          <p:cNvPr id="9" name="Picture 8">
            <a:extLst>
              <a:ext uri="{FF2B5EF4-FFF2-40B4-BE49-F238E27FC236}">
                <a16:creationId xmlns:a16="http://schemas.microsoft.com/office/drawing/2014/main" id="{4B66F834-E269-409C-B805-CDCC09E1A0A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901151" y="4354641"/>
            <a:ext cx="855793" cy="855793"/>
          </a:xfrm>
          <a:prstGeom prst="rect">
            <a:avLst/>
          </a:prstGeom>
        </p:spPr>
      </p:pic>
      <p:pic>
        <p:nvPicPr>
          <p:cNvPr id="10" name="Picture 9">
            <a:extLst>
              <a:ext uri="{FF2B5EF4-FFF2-40B4-BE49-F238E27FC236}">
                <a16:creationId xmlns:a16="http://schemas.microsoft.com/office/drawing/2014/main" id="{78D7651D-C6D8-4BAC-9AE4-69E8AB9BEB9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756944" y="5509616"/>
            <a:ext cx="1624251" cy="739937"/>
          </a:xfrm>
          <a:prstGeom prst="rect">
            <a:avLst/>
          </a:prstGeom>
        </p:spPr>
      </p:pic>
      <p:sp>
        <p:nvSpPr>
          <p:cNvPr id="12" name="TextBox 11">
            <a:extLst>
              <a:ext uri="{FF2B5EF4-FFF2-40B4-BE49-F238E27FC236}">
                <a16:creationId xmlns:a16="http://schemas.microsoft.com/office/drawing/2014/main" id="{A739262C-6401-4077-93F7-CE73F925DEDF}"/>
              </a:ext>
            </a:extLst>
          </p:cNvPr>
          <p:cNvSpPr txBox="1"/>
          <p:nvPr/>
        </p:nvSpPr>
        <p:spPr>
          <a:xfrm>
            <a:off x="396821" y="3016652"/>
            <a:ext cx="4063035" cy="584775"/>
          </a:xfrm>
          <a:prstGeom prst="rect">
            <a:avLst/>
          </a:prstGeom>
          <a:noFill/>
        </p:spPr>
        <p:txBody>
          <a:bodyPr wrap="square" rtlCol="0">
            <a:spAutoFit/>
          </a:bodyPr>
          <a:lstStyle/>
          <a:p>
            <a:pPr algn="ctr"/>
            <a:r>
              <a:rPr lang="en-US" sz="1600" dirty="0">
                <a:solidFill>
                  <a:schemeClr val="bg1"/>
                </a:solidFill>
              </a:rPr>
              <a:t>A Public-Private-Partnership:</a:t>
            </a:r>
          </a:p>
          <a:p>
            <a:pPr algn="ctr"/>
            <a:r>
              <a:rPr lang="en-US" sz="1600" dirty="0">
                <a:solidFill>
                  <a:schemeClr val="bg1"/>
                </a:solidFill>
              </a:rPr>
              <a:t>Department of Defense – Industry – Academia</a:t>
            </a:r>
          </a:p>
        </p:txBody>
      </p:sp>
      <p:cxnSp>
        <p:nvCxnSpPr>
          <p:cNvPr id="14" name="Straight Connector 13">
            <a:extLst>
              <a:ext uri="{FF2B5EF4-FFF2-40B4-BE49-F238E27FC236}">
                <a16:creationId xmlns:a16="http://schemas.microsoft.com/office/drawing/2014/main" id="{E0B7F7A7-70C1-49E2-94F0-D4F1A3628A69}"/>
              </a:ext>
            </a:extLst>
          </p:cNvPr>
          <p:cNvCxnSpPr/>
          <p:nvPr/>
        </p:nvCxnSpPr>
        <p:spPr>
          <a:xfrm>
            <a:off x="4781550" y="200025"/>
            <a:ext cx="0" cy="61641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 Placeholder 17">
            <a:extLst>
              <a:ext uri="{FF2B5EF4-FFF2-40B4-BE49-F238E27FC236}">
                <a16:creationId xmlns:a16="http://schemas.microsoft.com/office/drawing/2014/main" id="{D34CAA7D-97A8-45B1-B563-436BF03D943B}"/>
              </a:ext>
            </a:extLst>
          </p:cNvPr>
          <p:cNvSpPr>
            <a:spLocks noGrp="1"/>
          </p:cNvSpPr>
          <p:nvPr>
            <p:ph type="body" idx="1"/>
          </p:nvPr>
        </p:nvSpPr>
        <p:spPr>
          <a:xfrm>
            <a:off x="5239666" y="1528248"/>
            <a:ext cx="6301931" cy="4351338"/>
          </a:xfrm>
          <a:prstGeom prst="rect">
            <a:avLst/>
          </a:prstGeom>
        </p:spPr>
        <p:txBody>
          <a:bodyPr vert="horz" lIns="91440" tIns="45720" rIns="91440" bIns="45720" rtlCol="0">
            <a:normAutofit/>
          </a:bodyPr>
          <a:lstStyle/>
          <a:p>
            <a:pPr lvl="4"/>
            <a:r>
              <a:rPr lang="en-US" dirty="0"/>
              <a:t>This is the Presentation Title</a:t>
            </a:r>
          </a:p>
        </p:txBody>
      </p:sp>
      <p:sp>
        <p:nvSpPr>
          <p:cNvPr id="2" name="TextBox 1">
            <a:extLst>
              <a:ext uri="{FF2B5EF4-FFF2-40B4-BE49-F238E27FC236}">
                <a16:creationId xmlns:a16="http://schemas.microsoft.com/office/drawing/2014/main" id="{D421EF44-8E73-4F7C-851F-205237E2C466}"/>
              </a:ext>
            </a:extLst>
          </p:cNvPr>
          <p:cNvSpPr txBox="1"/>
          <p:nvPr userDrawn="1"/>
        </p:nvSpPr>
        <p:spPr>
          <a:xfrm>
            <a:off x="775515" y="2439991"/>
            <a:ext cx="3342636" cy="246221"/>
          </a:xfrm>
          <a:prstGeom prst="rect">
            <a:avLst/>
          </a:prstGeom>
          <a:noFill/>
        </p:spPr>
        <p:txBody>
          <a:bodyPr wrap="square" rtlCol="0">
            <a:spAutoFit/>
          </a:bodyPr>
          <a:lstStyle/>
          <a:p>
            <a:pPr algn="ctr"/>
            <a:r>
              <a:rPr lang="en-US" sz="1000" dirty="0">
                <a:solidFill>
                  <a:schemeClr val="bg1"/>
                </a:solidFill>
              </a:rPr>
              <a:t>Where Manufacturing Technology and Talent Matter</a:t>
            </a:r>
          </a:p>
        </p:txBody>
      </p:sp>
      <p:pic>
        <p:nvPicPr>
          <p:cNvPr id="11" name="Picture 2" descr="CCDClogo">
            <a:extLst>
              <a:ext uri="{FF2B5EF4-FFF2-40B4-BE49-F238E27FC236}">
                <a16:creationId xmlns:a16="http://schemas.microsoft.com/office/drawing/2014/main" id="{7AF62B2B-02E8-4CED-AE0B-3EFD07603C41}"/>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37909" y="5634399"/>
            <a:ext cx="1563242" cy="523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10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31" r:id="rId3"/>
    <p:sldLayoutId id="2147483732" r:id="rId4"/>
    <p:sldLayoutId id="2147483730"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F57F5D-E84B-424F-8B05-158D31358FA0}"/>
              </a:ext>
            </a:extLst>
          </p:cNvPr>
          <p:cNvSpPr>
            <a:spLocks noGrp="1"/>
          </p:cNvSpPr>
          <p:nvPr>
            <p:ph type="title"/>
          </p:nvPr>
        </p:nvSpPr>
        <p:spPr>
          <a:xfrm>
            <a:off x="838200" y="365126"/>
            <a:ext cx="10515600" cy="687298"/>
          </a:xfrm>
          <a:prstGeom prst="rect">
            <a:avLst/>
          </a:prstGeom>
        </p:spPr>
        <p:txBody>
          <a:bodyPr vert="horz" lIns="91440" tIns="45720" rIns="91440" bIns="45720" rtlCol="0" anchor="ctr">
            <a:normAutofit/>
          </a:bodyPr>
          <a:lstStyle/>
          <a:p>
            <a:r>
              <a:rPr lang="en-US" dirty="0"/>
              <a:t>This Is The Headline</a:t>
            </a:r>
          </a:p>
        </p:txBody>
      </p:sp>
      <p:sp>
        <p:nvSpPr>
          <p:cNvPr id="3" name="Text Placeholder 2">
            <a:extLst>
              <a:ext uri="{FF2B5EF4-FFF2-40B4-BE49-F238E27FC236}">
                <a16:creationId xmlns:a16="http://schemas.microsoft.com/office/drawing/2014/main" id="{26AF6A59-E47B-4378-AD11-687132D478B7}"/>
              </a:ext>
            </a:extLst>
          </p:cNvPr>
          <p:cNvSpPr>
            <a:spLocks noGrp="1"/>
          </p:cNvSpPr>
          <p:nvPr>
            <p:ph type="body" idx="1"/>
          </p:nvPr>
        </p:nvSpPr>
        <p:spPr>
          <a:xfrm>
            <a:off x="838200" y="1345721"/>
            <a:ext cx="10515600" cy="48312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290DD2E-A8B7-415A-8B4B-10D1D4F21F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2060"/>
                </a:solidFill>
                <a:latin typeface="+mn-lt"/>
              </a:defRPr>
            </a:lvl1pPr>
          </a:lstStyle>
          <a:p>
            <a:fld id="{A71C0557-87A9-4981-8112-53885F1BCC74}" type="slidenum">
              <a:rPr lang="en-US" smtClean="0"/>
              <a:pPr/>
              <a:t>‹#›</a:t>
            </a:fld>
            <a:endParaRPr lang="en-US" dirty="0"/>
          </a:p>
        </p:txBody>
      </p:sp>
      <p:pic>
        <p:nvPicPr>
          <p:cNvPr id="8" name="Picture 7" descr="A picture containing object&#10;&#10;Description automatically generated">
            <a:extLst>
              <a:ext uri="{FF2B5EF4-FFF2-40B4-BE49-F238E27FC236}">
                <a16:creationId xmlns:a16="http://schemas.microsoft.com/office/drawing/2014/main" id="{11F66F1C-80CA-4014-B984-1712DCB8AC5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8506" y="6279024"/>
            <a:ext cx="792192" cy="382471"/>
          </a:xfrm>
          <a:prstGeom prst="rect">
            <a:avLst/>
          </a:prstGeom>
        </p:spPr>
      </p:pic>
      <p:sp>
        <p:nvSpPr>
          <p:cNvPr id="4" name="TextBox 3">
            <a:extLst>
              <a:ext uri="{FF2B5EF4-FFF2-40B4-BE49-F238E27FC236}">
                <a16:creationId xmlns:a16="http://schemas.microsoft.com/office/drawing/2014/main" id="{6466875E-40A2-4DBB-8EDE-007D077D2BC0}"/>
              </a:ext>
            </a:extLst>
          </p:cNvPr>
          <p:cNvSpPr txBox="1"/>
          <p:nvPr userDrawn="1"/>
        </p:nvSpPr>
        <p:spPr>
          <a:xfrm>
            <a:off x="1080698" y="6492874"/>
            <a:ext cx="3903134" cy="261610"/>
          </a:xfrm>
          <a:prstGeom prst="rect">
            <a:avLst/>
          </a:prstGeom>
          <a:noFill/>
        </p:spPr>
        <p:txBody>
          <a:bodyPr wrap="square" rtlCol="0">
            <a:spAutoFit/>
          </a:bodyPr>
          <a:lstStyle/>
          <a:p>
            <a:r>
              <a:rPr lang="en-US" sz="1100" dirty="0">
                <a:solidFill>
                  <a:srgbClr val="2A3890"/>
                </a:solidFill>
                <a:latin typeface="Effra" panose="02000506080000020004" pitchFamily="2" charset="0"/>
              </a:rPr>
              <a:t>Where Manufacturing Technology and Talent Matter</a:t>
            </a:r>
          </a:p>
        </p:txBody>
      </p:sp>
    </p:spTree>
    <p:extLst>
      <p:ext uri="{BB962C8B-B14F-4D97-AF65-F5344CB8AC3E}">
        <p14:creationId xmlns:p14="http://schemas.microsoft.com/office/powerpoint/2010/main" val="3743066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F57F5D-E84B-424F-8B05-158D31358FA0}"/>
              </a:ext>
            </a:extLst>
          </p:cNvPr>
          <p:cNvSpPr>
            <a:spLocks noGrp="1"/>
          </p:cNvSpPr>
          <p:nvPr>
            <p:ph type="title"/>
          </p:nvPr>
        </p:nvSpPr>
        <p:spPr>
          <a:xfrm>
            <a:off x="838200" y="365126"/>
            <a:ext cx="10515600" cy="687298"/>
          </a:xfrm>
          <a:prstGeom prst="rect">
            <a:avLst/>
          </a:prstGeom>
        </p:spPr>
        <p:txBody>
          <a:bodyPr vert="horz" lIns="91440" tIns="45720" rIns="91440" bIns="45720" rtlCol="0" anchor="ctr">
            <a:normAutofit/>
          </a:bodyPr>
          <a:lstStyle/>
          <a:p>
            <a:r>
              <a:rPr lang="en-US" dirty="0"/>
              <a:t>This Is The Headline</a:t>
            </a:r>
          </a:p>
        </p:txBody>
      </p:sp>
      <p:sp>
        <p:nvSpPr>
          <p:cNvPr id="3" name="Text Placeholder 2">
            <a:extLst>
              <a:ext uri="{FF2B5EF4-FFF2-40B4-BE49-F238E27FC236}">
                <a16:creationId xmlns:a16="http://schemas.microsoft.com/office/drawing/2014/main" id="{26AF6A59-E47B-4378-AD11-687132D478B7}"/>
              </a:ext>
            </a:extLst>
          </p:cNvPr>
          <p:cNvSpPr>
            <a:spLocks noGrp="1"/>
          </p:cNvSpPr>
          <p:nvPr>
            <p:ph type="body" idx="1"/>
          </p:nvPr>
        </p:nvSpPr>
        <p:spPr>
          <a:xfrm>
            <a:off x="838200" y="1345721"/>
            <a:ext cx="10515600" cy="48312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290DD2E-A8B7-415A-8B4B-10D1D4F21F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02060"/>
                </a:solidFill>
                <a:latin typeface="+mn-lt"/>
              </a:defRPr>
            </a:lvl1pPr>
          </a:lstStyle>
          <a:p>
            <a:fld id="{A71C0557-87A9-4981-8112-53885F1BCC74}" type="slidenum">
              <a:rPr lang="en-US" smtClean="0"/>
              <a:pPr/>
              <a:t>‹#›</a:t>
            </a:fld>
            <a:endParaRPr lang="en-US" dirty="0"/>
          </a:p>
        </p:txBody>
      </p:sp>
      <p:pic>
        <p:nvPicPr>
          <p:cNvPr id="8" name="Picture 7" descr="A picture containing object&#10;&#10;Description automatically generated">
            <a:extLst>
              <a:ext uri="{FF2B5EF4-FFF2-40B4-BE49-F238E27FC236}">
                <a16:creationId xmlns:a16="http://schemas.microsoft.com/office/drawing/2014/main" id="{11F66F1C-80CA-4014-B984-1712DCB8AC5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8506" y="6279024"/>
            <a:ext cx="792192" cy="382471"/>
          </a:xfrm>
          <a:prstGeom prst="rect">
            <a:avLst/>
          </a:prstGeom>
        </p:spPr>
      </p:pic>
      <p:sp>
        <p:nvSpPr>
          <p:cNvPr id="4" name="TextBox 3">
            <a:extLst>
              <a:ext uri="{FF2B5EF4-FFF2-40B4-BE49-F238E27FC236}">
                <a16:creationId xmlns:a16="http://schemas.microsoft.com/office/drawing/2014/main" id="{6466875E-40A2-4DBB-8EDE-007D077D2BC0}"/>
              </a:ext>
            </a:extLst>
          </p:cNvPr>
          <p:cNvSpPr txBox="1"/>
          <p:nvPr userDrawn="1"/>
        </p:nvSpPr>
        <p:spPr>
          <a:xfrm>
            <a:off x="1080698" y="6492874"/>
            <a:ext cx="3903134" cy="261610"/>
          </a:xfrm>
          <a:prstGeom prst="rect">
            <a:avLst/>
          </a:prstGeom>
          <a:noFill/>
        </p:spPr>
        <p:txBody>
          <a:bodyPr wrap="square" rtlCol="0">
            <a:spAutoFit/>
          </a:bodyPr>
          <a:lstStyle/>
          <a:p>
            <a:r>
              <a:rPr lang="en-US" sz="1100" dirty="0">
                <a:solidFill>
                  <a:srgbClr val="2A3890"/>
                </a:solidFill>
                <a:latin typeface="Effra" panose="02000506080000020004" pitchFamily="2" charset="0"/>
              </a:rPr>
              <a:t>Where Manufacturing Technology and Education Matter</a:t>
            </a:r>
          </a:p>
        </p:txBody>
      </p:sp>
    </p:spTree>
    <p:extLst>
      <p:ext uri="{BB962C8B-B14F-4D97-AF65-F5344CB8AC3E}">
        <p14:creationId xmlns:p14="http://schemas.microsoft.com/office/powerpoint/2010/main" val="89229657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s://lift.technology/project-calls/"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C9E37B-BCE1-4045-9AF9-A046B1ECC2D1}"/>
              </a:ext>
            </a:extLst>
          </p:cNvPr>
          <p:cNvSpPr txBox="1"/>
          <p:nvPr/>
        </p:nvSpPr>
        <p:spPr>
          <a:xfrm>
            <a:off x="5411947" y="2476605"/>
            <a:ext cx="6096000" cy="3046988"/>
          </a:xfrm>
          <a:prstGeom prst="rect">
            <a:avLst/>
          </a:prstGeom>
          <a:noFill/>
        </p:spPr>
        <p:txBody>
          <a:bodyPr wrap="square" rtlCol="0">
            <a:spAutoFit/>
          </a:bodyPr>
          <a:lstStyle/>
          <a:p>
            <a:pPr algn="ctr"/>
            <a:r>
              <a:rPr lang="en-US" sz="4800" dirty="0">
                <a:solidFill>
                  <a:schemeClr val="bg1"/>
                </a:solidFill>
              </a:rPr>
              <a:t>Hypersonic Thermal Research &amp; Material Acceleration Project Submission Forms</a:t>
            </a:r>
          </a:p>
        </p:txBody>
      </p:sp>
      <p:sp>
        <p:nvSpPr>
          <p:cNvPr id="5" name="TextBox 4">
            <a:extLst>
              <a:ext uri="{FF2B5EF4-FFF2-40B4-BE49-F238E27FC236}">
                <a16:creationId xmlns:a16="http://schemas.microsoft.com/office/drawing/2014/main" id="{234DC68C-3605-4B55-AE48-012BAD021B45}"/>
              </a:ext>
            </a:extLst>
          </p:cNvPr>
          <p:cNvSpPr txBox="1"/>
          <p:nvPr/>
        </p:nvSpPr>
        <p:spPr>
          <a:xfrm>
            <a:off x="10144125" y="6248400"/>
            <a:ext cx="1581150" cy="523220"/>
          </a:xfrm>
          <a:prstGeom prst="rect">
            <a:avLst/>
          </a:prstGeom>
          <a:noFill/>
        </p:spPr>
        <p:txBody>
          <a:bodyPr wrap="square" rtlCol="0">
            <a:spAutoFit/>
          </a:bodyPr>
          <a:lstStyle/>
          <a:p>
            <a:r>
              <a:rPr lang="en-US" sz="1400" i="1" dirty="0">
                <a:solidFill>
                  <a:schemeClr val="bg1"/>
                </a:solidFill>
              </a:rPr>
              <a:t>Rev. 3</a:t>
            </a:r>
          </a:p>
          <a:p>
            <a:r>
              <a:rPr lang="en-US" sz="1400" i="1" dirty="0">
                <a:solidFill>
                  <a:schemeClr val="bg1"/>
                </a:solidFill>
              </a:rPr>
              <a:t>ASH 10/19/2021</a:t>
            </a:r>
          </a:p>
        </p:txBody>
      </p:sp>
    </p:spTree>
    <p:extLst>
      <p:ext uri="{BB962C8B-B14F-4D97-AF65-F5344CB8AC3E}">
        <p14:creationId xmlns:p14="http://schemas.microsoft.com/office/powerpoint/2010/main" val="148771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10</a:t>
            </a:fld>
            <a:endParaRPr lang="en-US" dirty="0"/>
          </a:p>
        </p:txBody>
      </p:sp>
      <p:sp>
        <p:nvSpPr>
          <p:cNvPr id="6" name="Rectangle 5">
            <a:extLst>
              <a:ext uri="{FF2B5EF4-FFF2-40B4-BE49-F238E27FC236}">
                <a16:creationId xmlns:a16="http://schemas.microsoft.com/office/drawing/2014/main" id="{2EF6401E-E584-4637-88E9-09FEA84A6FC6}"/>
              </a:ext>
            </a:extLst>
          </p:cNvPr>
          <p:cNvSpPr/>
          <p:nvPr/>
        </p:nvSpPr>
        <p:spPr>
          <a:xfrm>
            <a:off x="1" y="656850"/>
            <a:ext cx="12192000" cy="365125"/>
          </a:xfrm>
          <a:prstGeom prst="rect">
            <a:avLst/>
          </a:prstGeom>
          <a:solidFill>
            <a:srgbClr val="002060"/>
          </a:solidFill>
          <a:ln>
            <a:solidFill>
              <a:srgbClr val="C0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Budget</a:t>
            </a:r>
          </a:p>
        </p:txBody>
      </p:sp>
      <p:sp>
        <p:nvSpPr>
          <p:cNvPr id="12" name="TextBox 11">
            <a:extLst>
              <a:ext uri="{FF2B5EF4-FFF2-40B4-BE49-F238E27FC236}">
                <a16:creationId xmlns:a16="http://schemas.microsoft.com/office/drawing/2014/main" id="{C2375A5A-31EA-4977-A4D0-3F79B83F8950}"/>
              </a:ext>
            </a:extLst>
          </p:cNvPr>
          <p:cNvSpPr txBox="1"/>
          <p:nvPr/>
        </p:nvSpPr>
        <p:spPr>
          <a:xfrm>
            <a:off x="176481" y="1089164"/>
            <a:ext cx="11676076" cy="5262979"/>
          </a:xfrm>
          <a:prstGeom prst="rect">
            <a:avLst/>
          </a:prstGeom>
          <a:noFill/>
          <a:ln w="12700">
            <a:solidFill>
              <a:schemeClr val="tx1"/>
            </a:solidFill>
          </a:ln>
        </p:spPr>
        <p:txBody>
          <a:bodyPr wrap="square" rtlCol="0">
            <a:spAutoFit/>
          </a:bodyPr>
          <a:lstStyle/>
          <a:p>
            <a:pPr marL="342900" indent="-342900">
              <a:buFont typeface="Arial" panose="020B0604020202020204" pitchFamily="34" charset="0"/>
              <a:buChar char="•"/>
            </a:pPr>
            <a:r>
              <a:rPr lang="en-US" sz="2400" dirty="0"/>
              <a:t>Note: If you are an academic member, cost share is one of the decision criteria (minimum 25% of sponsored funding)</a:t>
            </a:r>
          </a:p>
          <a:p>
            <a:pPr marL="342900" indent="-342900">
              <a:buFont typeface="Arial" panose="020B0604020202020204" pitchFamily="34" charset="0"/>
              <a:buChar char="•"/>
            </a:pPr>
            <a:r>
              <a:rPr lang="en-US" sz="2400" dirty="0"/>
              <a:t>Budget breakdown must include details of the cost share. </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30" name="Footer Placeholder 1">
            <a:extLst>
              <a:ext uri="{FF2B5EF4-FFF2-40B4-BE49-F238E27FC236}">
                <a16:creationId xmlns:a16="http://schemas.microsoft.com/office/drawing/2014/main" id="{A4C87FF8-0EF2-4FD7-8EA1-2C429F72F890}"/>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LIFT Business Sensitive</a:t>
            </a:r>
          </a:p>
        </p:txBody>
      </p:sp>
      <p:sp>
        <p:nvSpPr>
          <p:cNvPr id="31" name="TextBox 30">
            <a:extLst>
              <a:ext uri="{FF2B5EF4-FFF2-40B4-BE49-F238E27FC236}">
                <a16:creationId xmlns:a16="http://schemas.microsoft.com/office/drawing/2014/main" id="{045346F2-E833-447D-AB2B-367FC5D03A82}"/>
              </a:ext>
            </a:extLst>
          </p:cNvPr>
          <p:cNvSpPr txBox="1"/>
          <p:nvPr/>
        </p:nvSpPr>
        <p:spPr>
          <a:xfrm>
            <a:off x="257962" y="63073"/>
            <a:ext cx="1610686" cy="461665"/>
          </a:xfrm>
          <a:prstGeom prst="rect">
            <a:avLst/>
          </a:prstGeom>
          <a:noFill/>
        </p:spPr>
        <p:txBody>
          <a:bodyPr wrap="square" rtlCol="0">
            <a:spAutoFit/>
          </a:bodyPr>
          <a:lstStyle/>
          <a:p>
            <a:r>
              <a:rPr lang="en-US" sz="2400" dirty="0"/>
              <a:t>Paper #:</a:t>
            </a:r>
          </a:p>
        </p:txBody>
      </p:sp>
      <p:sp>
        <p:nvSpPr>
          <p:cNvPr id="32" name="TextBox 31">
            <a:extLst>
              <a:ext uri="{FF2B5EF4-FFF2-40B4-BE49-F238E27FC236}">
                <a16:creationId xmlns:a16="http://schemas.microsoft.com/office/drawing/2014/main" id="{366456CA-11EF-4FF5-BB43-B32C1CA71B99}"/>
              </a:ext>
            </a:extLst>
          </p:cNvPr>
          <p:cNvSpPr txBox="1"/>
          <p:nvPr/>
        </p:nvSpPr>
        <p:spPr>
          <a:xfrm>
            <a:off x="1868648" y="64957"/>
            <a:ext cx="2594295"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dirty="0"/>
          </a:p>
        </p:txBody>
      </p:sp>
      <p:sp>
        <p:nvSpPr>
          <p:cNvPr id="33" name="TextBox 32">
            <a:extLst>
              <a:ext uri="{FF2B5EF4-FFF2-40B4-BE49-F238E27FC236}">
                <a16:creationId xmlns:a16="http://schemas.microsoft.com/office/drawing/2014/main" id="{D49B0E6C-4724-40F5-9E6A-0CFE7CFCAC3A}"/>
              </a:ext>
            </a:extLst>
          </p:cNvPr>
          <p:cNvSpPr txBox="1"/>
          <p:nvPr/>
        </p:nvSpPr>
        <p:spPr>
          <a:xfrm>
            <a:off x="7663124" y="64958"/>
            <a:ext cx="1391175" cy="461665"/>
          </a:xfrm>
          <a:prstGeom prst="rect">
            <a:avLst/>
          </a:prstGeom>
          <a:noFill/>
        </p:spPr>
        <p:txBody>
          <a:bodyPr wrap="square" rtlCol="0">
            <a:spAutoFit/>
          </a:bodyPr>
          <a:lstStyle/>
          <a:p>
            <a:r>
              <a:rPr lang="en-US" sz="2400" dirty="0"/>
              <a:t>Project #:</a:t>
            </a:r>
          </a:p>
        </p:txBody>
      </p:sp>
      <p:sp>
        <p:nvSpPr>
          <p:cNvPr id="34" name="TextBox 33">
            <a:extLst>
              <a:ext uri="{FF2B5EF4-FFF2-40B4-BE49-F238E27FC236}">
                <a16:creationId xmlns:a16="http://schemas.microsoft.com/office/drawing/2014/main" id="{C353FAA2-6917-4D4A-84A3-CA2AA41DB413}"/>
              </a:ext>
            </a:extLst>
          </p:cNvPr>
          <p:cNvSpPr txBox="1"/>
          <p:nvPr/>
        </p:nvSpPr>
        <p:spPr>
          <a:xfrm>
            <a:off x="9081781" y="64959"/>
            <a:ext cx="2852257"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dirty="0"/>
          </a:p>
        </p:txBody>
      </p:sp>
      <p:sp>
        <p:nvSpPr>
          <p:cNvPr id="11" name="Title 1">
            <a:extLst>
              <a:ext uri="{FF2B5EF4-FFF2-40B4-BE49-F238E27FC236}">
                <a16:creationId xmlns:a16="http://schemas.microsoft.com/office/drawing/2014/main" id="{0E3B801D-55F7-403D-AC17-D1BB69947A36}"/>
              </a:ext>
            </a:extLst>
          </p:cNvPr>
          <p:cNvSpPr txBox="1">
            <a:spLocks/>
          </p:cNvSpPr>
          <p:nvPr/>
        </p:nvSpPr>
        <p:spPr>
          <a:xfrm>
            <a:off x="2644238" y="27802"/>
            <a:ext cx="6788727"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algn="ctr"/>
            <a:r>
              <a:rPr lang="en-US" sz="3600" b="1" dirty="0">
                <a:latin typeface="+mn-lt"/>
              </a:rPr>
              <a:t>Hypersonic</a:t>
            </a:r>
          </a:p>
        </p:txBody>
      </p:sp>
    </p:spTree>
    <p:extLst>
      <p:ext uri="{BB962C8B-B14F-4D97-AF65-F5344CB8AC3E}">
        <p14:creationId xmlns:p14="http://schemas.microsoft.com/office/powerpoint/2010/main" val="1273074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11</a:t>
            </a:fld>
            <a:endParaRPr lang="en-US" dirty="0"/>
          </a:p>
        </p:txBody>
      </p:sp>
      <p:sp>
        <p:nvSpPr>
          <p:cNvPr id="6" name="Rectangle 5">
            <a:extLst>
              <a:ext uri="{FF2B5EF4-FFF2-40B4-BE49-F238E27FC236}">
                <a16:creationId xmlns:a16="http://schemas.microsoft.com/office/drawing/2014/main" id="{2EF6401E-E584-4637-88E9-09FEA84A6FC6}"/>
              </a:ext>
            </a:extLst>
          </p:cNvPr>
          <p:cNvSpPr/>
          <p:nvPr/>
        </p:nvSpPr>
        <p:spPr>
          <a:xfrm>
            <a:off x="1" y="656850"/>
            <a:ext cx="12192000" cy="365125"/>
          </a:xfrm>
          <a:prstGeom prst="rect">
            <a:avLst/>
          </a:prstGeom>
          <a:solidFill>
            <a:srgbClr val="002060"/>
          </a:solidFill>
          <a:ln>
            <a:solidFill>
              <a:srgbClr val="C0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Anticipated Environmental Impact of Planned Work</a:t>
            </a:r>
          </a:p>
        </p:txBody>
      </p:sp>
      <p:sp>
        <p:nvSpPr>
          <p:cNvPr id="8" name="TextBox 7">
            <a:extLst>
              <a:ext uri="{FF2B5EF4-FFF2-40B4-BE49-F238E27FC236}">
                <a16:creationId xmlns:a16="http://schemas.microsoft.com/office/drawing/2014/main" id="{F6956FAA-0CCD-46DA-85C2-B945B336DB92}"/>
              </a:ext>
            </a:extLst>
          </p:cNvPr>
          <p:cNvSpPr txBox="1"/>
          <p:nvPr/>
        </p:nvSpPr>
        <p:spPr>
          <a:xfrm>
            <a:off x="257962" y="1163369"/>
            <a:ext cx="11676076" cy="4893647"/>
          </a:xfrm>
          <a:prstGeom prst="rect">
            <a:avLst/>
          </a:prstGeom>
          <a:noFill/>
          <a:ln w="12700">
            <a:solidFill>
              <a:schemeClr val="tx1"/>
            </a:solidFill>
          </a:ln>
        </p:spPr>
        <p:txBody>
          <a:bodyPr wrap="square" rtlCol="0">
            <a:spAutoFit/>
          </a:bodyPr>
          <a:lstStyle/>
          <a:p>
            <a:r>
              <a:rPr lang="en-US" sz="2400" dirty="0"/>
              <a:t>For project work planned at LIFT:</a:t>
            </a:r>
          </a:p>
          <a:p>
            <a:endParaRPr lang="en-US" sz="2400" dirty="0"/>
          </a:p>
          <a:p>
            <a:pPr marL="342900" indent="-342900">
              <a:buFont typeface="Arial" panose="020B0604020202020204" pitchFamily="34" charset="0"/>
              <a:buChar char="•"/>
            </a:pPr>
            <a:r>
              <a:rPr lang="en-US" sz="2400" dirty="0"/>
              <a:t>Identify potential adverse environmental impacts from the completion of this work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use of hazardous chemicals or other materials.</a:t>
            </a:r>
          </a:p>
          <a:p>
            <a:pPr marL="800100" lvl="1" indent="-342900">
              <a:buFont typeface="Courier New" panose="02070309020205020404" pitchFamily="49" charset="0"/>
              <a:buChar char="o"/>
            </a:pPr>
            <a:r>
              <a:rPr lang="en-US" sz="2400" dirty="0"/>
              <a:t>Provide SDS sheets for proposed chemicals and </a:t>
            </a:r>
            <a:r>
              <a:rPr lang="en-US" sz="2400"/>
              <a:t>materials brought </a:t>
            </a:r>
            <a:r>
              <a:rPr lang="en-US" sz="2400" dirty="0"/>
              <a:t>into LIFT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Possible emissions of toxic substances due to the operation of a process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there are no adverse impacts show this page as “N/A”</a:t>
            </a:r>
          </a:p>
          <a:p>
            <a:pPr marL="342900" indent="-342900">
              <a:buFont typeface="Arial" panose="020B0604020202020204" pitchFamily="34" charset="0"/>
              <a:buChar char="•"/>
            </a:pPr>
            <a:endParaRPr lang="en-US" sz="2400" dirty="0"/>
          </a:p>
          <a:p>
            <a:endParaRPr lang="en-US" sz="2400" dirty="0"/>
          </a:p>
          <a:p>
            <a:endParaRPr lang="en-US" sz="2400" dirty="0"/>
          </a:p>
        </p:txBody>
      </p:sp>
      <p:sp>
        <p:nvSpPr>
          <p:cNvPr id="10" name="Footer Placeholder 1">
            <a:extLst>
              <a:ext uri="{FF2B5EF4-FFF2-40B4-BE49-F238E27FC236}">
                <a16:creationId xmlns:a16="http://schemas.microsoft.com/office/drawing/2014/main" id="{D86123DF-353C-4710-A7B1-8E51E3C99C23}"/>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LIFT Business Sensitive</a:t>
            </a:r>
          </a:p>
        </p:txBody>
      </p:sp>
      <p:sp>
        <p:nvSpPr>
          <p:cNvPr id="11" name="TextBox 10">
            <a:extLst>
              <a:ext uri="{FF2B5EF4-FFF2-40B4-BE49-F238E27FC236}">
                <a16:creationId xmlns:a16="http://schemas.microsoft.com/office/drawing/2014/main" id="{02E3C421-8706-41A2-B46E-738333EFA1DB}"/>
              </a:ext>
            </a:extLst>
          </p:cNvPr>
          <p:cNvSpPr txBox="1"/>
          <p:nvPr/>
        </p:nvSpPr>
        <p:spPr>
          <a:xfrm>
            <a:off x="257962" y="64957"/>
            <a:ext cx="1610686" cy="461665"/>
          </a:xfrm>
          <a:prstGeom prst="rect">
            <a:avLst/>
          </a:prstGeom>
          <a:noFill/>
        </p:spPr>
        <p:txBody>
          <a:bodyPr wrap="square" rtlCol="0">
            <a:spAutoFit/>
          </a:bodyPr>
          <a:lstStyle/>
          <a:p>
            <a:r>
              <a:rPr lang="en-US" sz="2400" dirty="0"/>
              <a:t>Paper #:</a:t>
            </a:r>
          </a:p>
        </p:txBody>
      </p:sp>
      <p:sp>
        <p:nvSpPr>
          <p:cNvPr id="12" name="TextBox 11">
            <a:extLst>
              <a:ext uri="{FF2B5EF4-FFF2-40B4-BE49-F238E27FC236}">
                <a16:creationId xmlns:a16="http://schemas.microsoft.com/office/drawing/2014/main" id="{76880F7E-B8D9-4D07-825C-A54EFC447690}"/>
              </a:ext>
            </a:extLst>
          </p:cNvPr>
          <p:cNvSpPr txBox="1"/>
          <p:nvPr/>
        </p:nvSpPr>
        <p:spPr>
          <a:xfrm>
            <a:off x="1868648" y="70772"/>
            <a:ext cx="2594295"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dirty="0"/>
          </a:p>
        </p:txBody>
      </p:sp>
      <p:sp>
        <p:nvSpPr>
          <p:cNvPr id="13" name="TextBox 12">
            <a:extLst>
              <a:ext uri="{FF2B5EF4-FFF2-40B4-BE49-F238E27FC236}">
                <a16:creationId xmlns:a16="http://schemas.microsoft.com/office/drawing/2014/main" id="{A38A2BBC-4186-4B74-ADC2-17F49571F4B8}"/>
              </a:ext>
            </a:extLst>
          </p:cNvPr>
          <p:cNvSpPr txBox="1"/>
          <p:nvPr/>
        </p:nvSpPr>
        <p:spPr>
          <a:xfrm>
            <a:off x="7663124" y="64958"/>
            <a:ext cx="1391175" cy="461665"/>
          </a:xfrm>
          <a:prstGeom prst="rect">
            <a:avLst/>
          </a:prstGeom>
          <a:noFill/>
        </p:spPr>
        <p:txBody>
          <a:bodyPr wrap="square" rtlCol="0">
            <a:spAutoFit/>
          </a:bodyPr>
          <a:lstStyle/>
          <a:p>
            <a:r>
              <a:rPr lang="en-US" sz="2400" dirty="0"/>
              <a:t>Project #:</a:t>
            </a:r>
          </a:p>
        </p:txBody>
      </p:sp>
      <p:sp>
        <p:nvSpPr>
          <p:cNvPr id="14" name="TextBox 13">
            <a:extLst>
              <a:ext uri="{FF2B5EF4-FFF2-40B4-BE49-F238E27FC236}">
                <a16:creationId xmlns:a16="http://schemas.microsoft.com/office/drawing/2014/main" id="{DFA4D97C-0619-499C-AE4A-27506AF1BD01}"/>
              </a:ext>
            </a:extLst>
          </p:cNvPr>
          <p:cNvSpPr txBox="1"/>
          <p:nvPr/>
        </p:nvSpPr>
        <p:spPr>
          <a:xfrm>
            <a:off x="9081781" y="64959"/>
            <a:ext cx="2852257"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dirty="0"/>
          </a:p>
        </p:txBody>
      </p:sp>
      <p:sp>
        <p:nvSpPr>
          <p:cNvPr id="15" name="Title 1">
            <a:extLst>
              <a:ext uri="{FF2B5EF4-FFF2-40B4-BE49-F238E27FC236}">
                <a16:creationId xmlns:a16="http://schemas.microsoft.com/office/drawing/2014/main" id="{0653BA68-E961-45F0-8DA6-E1CD7293774D}"/>
              </a:ext>
            </a:extLst>
          </p:cNvPr>
          <p:cNvSpPr txBox="1">
            <a:spLocks/>
          </p:cNvSpPr>
          <p:nvPr/>
        </p:nvSpPr>
        <p:spPr>
          <a:xfrm>
            <a:off x="2644238" y="27802"/>
            <a:ext cx="6788727"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algn="ctr"/>
            <a:r>
              <a:rPr lang="en-US" sz="3600" b="1" dirty="0">
                <a:latin typeface="+mn-lt"/>
              </a:rPr>
              <a:t>Hypersonic</a:t>
            </a:r>
          </a:p>
        </p:txBody>
      </p:sp>
    </p:spTree>
    <p:extLst>
      <p:ext uri="{BB962C8B-B14F-4D97-AF65-F5344CB8AC3E}">
        <p14:creationId xmlns:p14="http://schemas.microsoft.com/office/powerpoint/2010/main" val="3286073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12</a:t>
            </a:fld>
            <a:endParaRPr lang="en-US" dirty="0"/>
          </a:p>
        </p:txBody>
      </p:sp>
      <p:sp>
        <p:nvSpPr>
          <p:cNvPr id="6" name="Rectangle 5">
            <a:extLst>
              <a:ext uri="{FF2B5EF4-FFF2-40B4-BE49-F238E27FC236}">
                <a16:creationId xmlns:a16="http://schemas.microsoft.com/office/drawing/2014/main" id="{2EF6401E-E584-4637-88E9-09FEA84A6FC6}"/>
              </a:ext>
            </a:extLst>
          </p:cNvPr>
          <p:cNvSpPr/>
          <p:nvPr/>
        </p:nvSpPr>
        <p:spPr>
          <a:xfrm>
            <a:off x="1" y="656850"/>
            <a:ext cx="12192000" cy="365125"/>
          </a:xfrm>
          <a:prstGeom prst="rect">
            <a:avLst/>
          </a:prstGeom>
          <a:solidFill>
            <a:srgbClr val="002060"/>
          </a:solidFill>
          <a:ln>
            <a:solidFill>
              <a:srgbClr val="C0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Current Technical State</a:t>
            </a:r>
          </a:p>
        </p:txBody>
      </p:sp>
      <p:sp>
        <p:nvSpPr>
          <p:cNvPr id="19" name="TextBox 18">
            <a:extLst>
              <a:ext uri="{FF2B5EF4-FFF2-40B4-BE49-F238E27FC236}">
                <a16:creationId xmlns:a16="http://schemas.microsoft.com/office/drawing/2014/main" id="{C88F626A-4414-4097-920C-B6F6BCDB8814}"/>
              </a:ext>
            </a:extLst>
          </p:cNvPr>
          <p:cNvSpPr txBox="1"/>
          <p:nvPr/>
        </p:nvSpPr>
        <p:spPr>
          <a:xfrm>
            <a:off x="5290655" y="6071394"/>
            <a:ext cx="1610686" cy="461665"/>
          </a:xfrm>
          <a:prstGeom prst="rect">
            <a:avLst/>
          </a:prstGeom>
          <a:noFill/>
        </p:spPr>
        <p:txBody>
          <a:bodyPr wrap="square" rtlCol="0">
            <a:spAutoFit/>
          </a:bodyPr>
          <a:lstStyle/>
          <a:p>
            <a:r>
              <a:rPr lang="en-US" sz="2400" dirty="0"/>
              <a:t>Appendix A</a:t>
            </a:r>
          </a:p>
        </p:txBody>
      </p:sp>
      <p:pic>
        <p:nvPicPr>
          <p:cNvPr id="8" name="Picture 7">
            <a:extLst>
              <a:ext uri="{FF2B5EF4-FFF2-40B4-BE49-F238E27FC236}">
                <a16:creationId xmlns:a16="http://schemas.microsoft.com/office/drawing/2014/main" id="{C7D2F967-6FAA-468E-863C-DE55780B118A}"/>
              </a:ext>
            </a:extLst>
          </p:cNvPr>
          <p:cNvPicPr>
            <a:picLocks noChangeAspect="1"/>
          </p:cNvPicPr>
          <p:nvPr/>
        </p:nvPicPr>
        <p:blipFill>
          <a:blip r:embed="rId2"/>
          <a:stretch>
            <a:fillRect/>
          </a:stretch>
        </p:blipFill>
        <p:spPr>
          <a:xfrm>
            <a:off x="793632" y="1068620"/>
            <a:ext cx="10604733" cy="5002774"/>
          </a:xfrm>
          <a:prstGeom prst="rect">
            <a:avLst/>
          </a:prstGeom>
        </p:spPr>
      </p:pic>
      <p:sp>
        <p:nvSpPr>
          <p:cNvPr id="10" name="Footer Placeholder 1">
            <a:extLst>
              <a:ext uri="{FF2B5EF4-FFF2-40B4-BE49-F238E27FC236}">
                <a16:creationId xmlns:a16="http://schemas.microsoft.com/office/drawing/2014/main" id="{2E2C8578-B08A-48EE-AAD1-5438A16D4992}"/>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LIFT Business Sensitive</a:t>
            </a:r>
          </a:p>
        </p:txBody>
      </p:sp>
      <p:sp>
        <p:nvSpPr>
          <p:cNvPr id="13" name="TextBox 12">
            <a:extLst>
              <a:ext uri="{FF2B5EF4-FFF2-40B4-BE49-F238E27FC236}">
                <a16:creationId xmlns:a16="http://schemas.microsoft.com/office/drawing/2014/main" id="{9B0BC4A0-9449-4707-91CB-E0977AD7F218}"/>
              </a:ext>
            </a:extLst>
          </p:cNvPr>
          <p:cNvSpPr txBox="1"/>
          <p:nvPr/>
        </p:nvSpPr>
        <p:spPr>
          <a:xfrm>
            <a:off x="7663124" y="64958"/>
            <a:ext cx="1391175" cy="461665"/>
          </a:xfrm>
          <a:prstGeom prst="rect">
            <a:avLst/>
          </a:prstGeom>
          <a:noFill/>
        </p:spPr>
        <p:txBody>
          <a:bodyPr wrap="square" rtlCol="0">
            <a:spAutoFit/>
          </a:bodyPr>
          <a:lstStyle/>
          <a:p>
            <a:r>
              <a:rPr lang="en-US" sz="2400" dirty="0"/>
              <a:t>Project #:</a:t>
            </a:r>
          </a:p>
        </p:txBody>
      </p:sp>
      <p:sp>
        <p:nvSpPr>
          <p:cNvPr id="14" name="TextBox 13">
            <a:extLst>
              <a:ext uri="{FF2B5EF4-FFF2-40B4-BE49-F238E27FC236}">
                <a16:creationId xmlns:a16="http://schemas.microsoft.com/office/drawing/2014/main" id="{A11A83EB-FFD3-4C23-86A4-455E876BA335}"/>
              </a:ext>
            </a:extLst>
          </p:cNvPr>
          <p:cNvSpPr txBox="1"/>
          <p:nvPr/>
        </p:nvSpPr>
        <p:spPr>
          <a:xfrm>
            <a:off x="9081781" y="64959"/>
            <a:ext cx="2852257"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dirty="0"/>
          </a:p>
        </p:txBody>
      </p:sp>
      <p:sp>
        <p:nvSpPr>
          <p:cNvPr id="15" name="TextBox 14">
            <a:extLst>
              <a:ext uri="{FF2B5EF4-FFF2-40B4-BE49-F238E27FC236}">
                <a16:creationId xmlns:a16="http://schemas.microsoft.com/office/drawing/2014/main" id="{C95D63BA-715E-446D-BE8E-885D071D5211}"/>
              </a:ext>
            </a:extLst>
          </p:cNvPr>
          <p:cNvSpPr txBox="1"/>
          <p:nvPr/>
        </p:nvSpPr>
        <p:spPr>
          <a:xfrm>
            <a:off x="1868648" y="70772"/>
            <a:ext cx="2594295"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dirty="0"/>
          </a:p>
        </p:txBody>
      </p:sp>
      <p:sp>
        <p:nvSpPr>
          <p:cNvPr id="16" name="TextBox 15">
            <a:extLst>
              <a:ext uri="{FF2B5EF4-FFF2-40B4-BE49-F238E27FC236}">
                <a16:creationId xmlns:a16="http://schemas.microsoft.com/office/drawing/2014/main" id="{994EDE3B-E5C6-45A1-9E83-F0D35BC96C05}"/>
              </a:ext>
            </a:extLst>
          </p:cNvPr>
          <p:cNvSpPr txBox="1"/>
          <p:nvPr/>
        </p:nvSpPr>
        <p:spPr>
          <a:xfrm>
            <a:off x="257962" y="64957"/>
            <a:ext cx="1610686" cy="461665"/>
          </a:xfrm>
          <a:prstGeom prst="rect">
            <a:avLst/>
          </a:prstGeom>
          <a:noFill/>
        </p:spPr>
        <p:txBody>
          <a:bodyPr wrap="square" rtlCol="0">
            <a:spAutoFit/>
          </a:bodyPr>
          <a:lstStyle/>
          <a:p>
            <a:r>
              <a:rPr lang="en-US" sz="2400" dirty="0"/>
              <a:t>Paper #:</a:t>
            </a:r>
          </a:p>
        </p:txBody>
      </p:sp>
      <p:sp>
        <p:nvSpPr>
          <p:cNvPr id="12" name="Title 1">
            <a:extLst>
              <a:ext uri="{FF2B5EF4-FFF2-40B4-BE49-F238E27FC236}">
                <a16:creationId xmlns:a16="http://schemas.microsoft.com/office/drawing/2014/main" id="{34A6D084-B599-48CD-B687-2577F47852E7}"/>
              </a:ext>
            </a:extLst>
          </p:cNvPr>
          <p:cNvSpPr txBox="1">
            <a:spLocks/>
          </p:cNvSpPr>
          <p:nvPr/>
        </p:nvSpPr>
        <p:spPr>
          <a:xfrm>
            <a:off x="2644238" y="27802"/>
            <a:ext cx="6788727"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algn="ctr"/>
            <a:r>
              <a:rPr lang="en-US" sz="3600" b="1" dirty="0">
                <a:latin typeface="+mn-lt"/>
              </a:rPr>
              <a:t>Hypersonic</a:t>
            </a:r>
          </a:p>
        </p:txBody>
      </p:sp>
    </p:spTree>
    <p:extLst>
      <p:ext uri="{BB962C8B-B14F-4D97-AF65-F5344CB8AC3E}">
        <p14:creationId xmlns:p14="http://schemas.microsoft.com/office/powerpoint/2010/main" val="78668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2</a:t>
            </a:fld>
            <a:endParaRPr lang="en-US" dirty="0"/>
          </a:p>
        </p:txBody>
      </p:sp>
      <p:sp>
        <p:nvSpPr>
          <p:cNvPr id="28" name="Title 1">
            <a:extLst>
              <a:ext uri="{FF2B5EF4-FFF2-40B4-BE49-F238E27FC236}">
                <a16:creationId xmlns:a16="http://schemas.microsoft.com/office/drawing/2014/main" id="{448C3104-8980-4835-ACBA-A30FC36DE35E}"/>
              </a:ext>
            </a:extLst>
          </p:cNvPr>
          <p:cNvSpPr txBox="1">
            <a:spLocks/>
          </p:cNvSpPr>
          <p:nvPr/>
        </p:nvSpPr>
        <p:spPr>
          <a:xfrm>
            <a:off x="2644238" y="27802"/>
            <a:ext cx="6788727"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algn="ctr"/>
            <a:r>
              <a:rPr lang="en-US" sz="3600" b="1" dirty="0">
                <a:latin typeface="+mn-lt"/>
              </a:rPr>
              <a:t>Hypersonic Project Instructions</a:t>
            </a:r>
          </a:p>
        </p:txBody>
      </p:sp>
      <p:sp>
        <p:nvSpPr>
          <p:cNvPr id="8" name="TextBox 7">
            <a:extLst>
              <a:ext uri="{FF2B5EF4-FFF2-40B4-BE49-F238E27FC236}">
                <a16:creationId xmlns:a16="http://schemas.microsoft.com/office/drawing/2014/main" id="{F6956FAA-0CCD-46DA-85C2-B945B336DB92}"/>
              </a:ext>
            </a:extLst>
          </p:cNvPr>
          <p:cNvSpPr txBox="1"/>
          <p:nvPr/>
        </p:nvSpPr>
        <p:spPr>
          <a:xfrm>
            <a:off x="257962" y="1319632"/>
            <a:ext cx="11676076" cy="4001095"/>
          </a:xfrm>
          <a:prstGeom prst="rect">
            <a:avLst/>
          </a:prstGeom>
          <a:noFill/>
          <a:ln w="12700">
            <a:solidFill>
              <a:schemeClr val="tx1"/>
            </a:solidFill>
          </a:ln>
        </p:spPr>
        <p:txBody>
          <a:bodyPr wrap="square" rtlCol="0">
            <a:spAutoFit/>
          </a:bodyPr>
          <a:lstStyle/>
          <a:p>
            <a:pPr marL="342900" indent="-342900">
              <a:buFont typeface="Arial" panose="020B0604020202020204" pitchFamily="34" charset="0"/>
              <a:buChar char="•"/>
            </a:pPr>
            <a:r>
              <a:rPr lang="en-US" sz="2000" dirty="0"/>
              <a:t>Complete the attached forms to submit your project. Feel free to add extra slides as needed to fully respond to the Request for White Paper. </a:t>
            </a:r>
          </a:p>
          <a:p>
            <a:pPr marL="342900" indent="-342900">
              <a:buFont typeface="Arial" panose="020B0604020202020204" pitchFamily="34" charset="0"/>
              <a:buChar char="•"/>
            </a:pPr>
            <a:r>
              <a:rPr lang="en-US" sz="2000" dirty="0"/>
              <a:t>Include proposed budget, timing plan, and resource plan</a:t>
            </a:r>
          </a:p>
          <a:p>
            <a:pPr marL="342900" indent="-342900">
              <a:buFont typeface="Arial" panose="020B0604020202020204" pitchFamily="34" charset="0"/>
              <a:buChar char="•"/>
            </a:pPr>
            <a:r>
              <a:rPr lang="en-US" sz="2000" dirty="0"/>
              <a:t>Projects will be evaluated on:</a:t>
            </a:r>
          </a:p>
          <a:p>
            <a:pPr marL="800100" lvl="1" indent="-342900">
              <a:buFont typeface="Courier New" panose="02070309020205020404" pitchFamily="49" charset="0"/>
              <a:buChar char="o"/>
            </a:pPr>
            <a:r>
              <a:rPr lang="en-US" dirty="0"/>
              <a:t>Technical ability to support the request</a:t>
            </a:r>
          </a:p>
          <a:p>
            <a:pPr marL="800100" lvl="1" indent="-342900">
              <a:buFont typeface="Courier New" panose="02070309020205020404" pitchFamily="49" charset="0"/>
              <a:buChar char="o"/>
            </a:pPr>
            <a:r>
              <a:rPr lang="en-US" dirty="0"/>
              <a:t>Ability to meet program timing &amp; proposed budget including cost share</a:t>
            </a:r>
          </a:p>
          <a:p>
            <a:pPr marL="800100" lvl="1" indent="-342900">
              <a:buFont typeface="Courier New" panose="02070309020205020404" pitchFamily="49" charset="0"/>
              <a:buChar char="o"/>
            </a:pPr>
            <a:r>
              <a:rPr lang="en-US" dirty="0"/>
              <a:t>LIFT Member Engagement</a:t>
            </a:r>
          </a:p>
          <a:p>
            <a:pPr marL="342900" indent="-342900">
              <a:buFont typeface="Arial" panose="020B0604020202020204" pitchFamily="34" charset="0"/>
              <a:buChar char="•"/>
            </a:pPr>
            <a:r>
              <a:rPr lang="en-US" sz="2000" dirty="0"/>
              <a:t>Responding to this request for white paper for services does not require the provider to be able to support the entire request. Should there be aspects that cannot be supported, simply note those on the white paper. </a:t>
            </a:r>
          </a:p>
          <a:p>
            <a:pPr marL="342900" indent="-342900">
              <a:buFont typeface="Arial" panose="020B0604020202020204" pitchFamily="34" charset="0"/>
              <a:buChar char="•"/>
            </a:pPr>
            <a:r>
              <a:rPr lang="en-US" sz="2000" dirty="0"/>
              <a:t>There is no limit to the number of white papers that can be submitted by a single entity</a:t>
            </a:r>
          </a:p>
          <a:p>
            <a:pPr marL="342900" indent="-342900">
              <a:buFont typeface="Arial" panose="020B0604020202020204" pitchFamily="34" charset="0"/>
              <a:buChar char="•"/>
            </a:pPr>
            <a:r>
              <a:rPr lang="en-US" sz="2000" dirty="0"/>
              <a:t>Submit completed forms at </a:t>
            </a:r>
            <a:r>
              <a:rPr lang="en-US" sz="2000" dirty="0">
                <a:hlinkClick r:id="rId2"/>
              </a:rPr>
              <a:t>https://lift.technology/project-calls/</a:t>
            </a:r>
            <a:endParaRPr lang="en-US" sz="2000" dirty="0"/>
          </a:p>
          <a:p>
            <a:pPr marL="342900" indent="-342900">
              <a:buFont typeface="Arial" panose="020B0604020202020204" pitchFamily="34" charset="0"/>
              <a:buChar char="•"/>
            </a:pPr>
            <a:r>
              <a:rPr lang="en-US" sz="2000" dirty="0"/>
              <a:t>LIFT membership not required for white paper submission but is required for receipt of funds</a:t>
            </a:r>
          </a:p>
        </p:txBody>
      </p:sp>
      <p:sp>
        <p:nvSpPr>
          <p:cNvPr id="10" name="Rectangle 9">
            <a:extLst>
              <a:ext uri="{FF2B5EF4-FFF2-40B4-BE49-F238E27FC236}">
                <a16:creationId xmlns:a16="http://schemas.microsoft.com/office/drawing/2014/main" id="{BD445DF4-DBE1-42FC-AE00-85F37DA5D881}"/>
              </a:ext>
            </a:extLst>
          </p:cNvPr>
          <p:cNvSpPr/>
          <p:nvPr/>
        </p:nvSpPr>
        <p:spPr>
          <a:xfrm>
            <a:off x="1" y="656850"/>
            <a:ext cx="12192000" cy="365125"/>
          </a:xfrm>
          <a:prstGeom prst="rect">
            <a:avLst/>
          </a:prstGeom>
          <a:solidFill>
            <a:srgbClr val="002060"/>
          </a:solidFill>
          <a:ln>
            <a:solidFill>
              <a:srgbClr val="C0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Instructions</a:t>
            </a:r>
          </a:p>
        </p:txBody>
      </p:sp>
      <p:sp>
        <p:nvSpPr>
          <p:cNvPr id="11" name="Footer Placeholder 1">
            <a:extLst>
              <a:ext uri="{FF2B5EF4-FFF2-40B4-BE49-F238E27FC236}">
                <a16:creationId xmlns:a16="http://schemas.microsoft.com/office/drawing/2014/main" id="{12D09940-C327-4A2F-866D-23054FA0022C}"/>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LIFT Business Sensitive</a:t>
            </a:r>
          </a:p>
        </p:txBody>
      </p:sp>
    </p:spTree>
    <p:extLst>
      <p:ext uri="{BB962C8B-B14F-4D97-AF65-F5344CB8AC3E}">
        <p14:creationId xmlns:p14="http://schemas.microsoft.com/office/powerpoint/2010/main" val="2202566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3</a:t>
            </a:fld>
            <a:endParaRPr lang="en-US" dirty="0"/>
          </a:p>
        </p:txBody>
      </p:sp>
      <p:sp>
        <p:nvSpPr>
          <p:cNvPr id="6" name="Rectangle 5">
            <a:extLst>
              <a:ext uri="{FF2B5EF4-FFF2-40B4-BE49-F238E27FC236}">
                <a16:creationId xmlns:a16="http://schemas.microsoft.com/office/drawing/2014/main" id="{2EF6401E-E584-4637-88E9-09FEA84A6FC6}"/>
              </a:ext>
            </a:extLst>
          </p:cNvPr>
          <p:cNvSpPr/>
          <p:nvPr/>
        </p:nvSpPr>
        <p:spPr>
          <a:xfrm>
            <a:off x="1" y="656850"/>
            <a:ext cx="12192000" cy="365125"/>
          </a:xfrm>
          <a:prstGeom prst="rect">
            <a:avLst/>
          </a:prstGeom>
          <a:solidFill>
            <a:srgbClr val="002060"/>
          </a:solidFill>
          <a:ln>
            <a:solidFill>
              <a:srgbClr val="C0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Project Data </a:t>
            </a:r>
          </a:p>
        </p:txBody>
      </p:sp>
      <p:sp>
        <p:nvSpPr>
          <p:cNvPr id="3" name="TextBox 2">
            <a:extLst>
              <a:ext uri="{FF2B5EF4-FFF2-40B4-BE49-F238E27FC236}">
                <a16:creationId xmlns:a16="http://schemas.microsoft.com/office/drawing/2014/main" id="{708E08CB-72A1-407F-B4DB-D665A139393A}"/>
              </a:ext>
            </a:extLst>
          </p:cNvPr>
          <p:cNvSpPr txBox="1"/>
          <p:nvPr/>
        </p:nvSpPr>
        <p:spPr>
          <a:xfrm>
            <a:off x="444618" y="1131726"/>
            <a:ext cx="2567030" cy="461665"/>
          </a:xfrm>
          <a:prstGeom prst="rect">
            <a:avLst/>
          </a:prstGeom>
          <a:noFill/>
        </p:spPr>
        <p:txBody>
          <a:bodyPr wrap="square" rtlCol="0">
            <a:spAutoFit/>
          </a:bodyPr>
          <a:lstStyle/>
          <a:p>
            <a:r>
              <a:rPr lang="en-US" sz="2400" dirty="0"/>
              <a:t>Submission Date:</a:t>
            </a:r>
          </a:p>
        </p:txBody>
      </p:sp>
      <p:sp>
        <p:nvSpPr>
          <p:cNvPr id="8" name="TextBox 7">
            <a:extLst>
              <a:ext uri="{FF2B5EF4-FFF2-40B4-BE49-F238E27FC236}">
                <a16:creationId xmlns:a16="http://schemas.microsoft.com/office/drawing/2014/main" id="{F6956FAA-0CCD-46DA-85C2-B945B336DB92}"/>
              </a:ext>
            </a:extLst>
          </p:cNvPr>
          <p:cNvSpPr txBox="1"/>
          <p:nvPr/>
        </p:nvSpPr>
        <p:spPr>
          <a:xfrm>
            <a:off x="2901630" y="1131725"/>
            <a:ext cx="3194369" cy="468665"/>
          </a:xfrm>
          <a:prstGeom prst="rect">
            <a:avLst/>
          </a:prstGeom>
          <a:noFill/>
          <a:ln w="12700">
            <a:solidFill>
              <a:schemeClr val="tx1"/>
            </a:solidFill>
          </a:ln>
        </p:spPr>
        <p:txBody>
          <a:bodyPr wrap="square" rtlCol="0">
            <a:spAutoFit/>
          </a:bodyPr>
          <a:lstStyle/>
          <a:p>
            <a:endParaRPr lang="en-US" sz="2400" dirty="0"/>
          </a:p>
        </p:txBody>
      </p:sp>
      <p:sp>
        <p:nvSpPr>
          <p:cNvPr id="9" name="TextBox 8">
            <a:extLst>
              <a:ext uri="{FF2B5EF4-FFF2-40B4-BE49-F238E27FC236}">
                <a16:creationId xmlns:a16="http://schemas.microsoft.com/office/drawing/2014/main" id="{720783B7-A06F-4F9A-AFDF-3685D4334C7C}"/>
              </a:ext>
            </a:extLst>
          </p:cNvPr>
          <p:cNvSpPr txBox="1"/>
          <p:nvPr/>
        </p:nvSpPr>
        <p:spPr>
          <a:xfrm>
            <a:off x="444618" y="1640480"/>
            <a:ext cx="2567030" cy="461665"/>
          </a:xfrm>
          <a:prstGeom prst="rect">
            <a:avLst/>
          </a:prstGeom>
          <a:noFill/>
        </p:spPr>
        <p:txBody>
          <a:bodyPr wrap="square" rtlCol="0">
            <a:spAutoFit/>
          </a:bodyPr>
          <a:lstStyle/>
          <a:p>
            <a:r>
              <a:rPr lang="en-US" sz="2400" dirty="0"/>
              <a:t>Paper Number:</a:t>
            </a:r>
          </a:p>
        </p:txBody>
      </p:sp>
      <p:sp>
        <p:nvSpPr>
          <p:cNvPr id="10" name="TextBox 9">
            <a:extLst>
              <a:ext uri="{FF2B5EF4-FFF2-40B4-BE49-F238E27FC236}">
                <a16:creationId xmlns:a16="http://schemas.microsoft.com/office/drawing/2014/main" id="{B50162D6-B361-44EF-90E8-6695868DC01F}"/>
              </a:ext>
            </a:extLst>
          </p:cNvPr>
          <p:cNvSpPr txBox="1"/>
          <p:nvPr/>
        </p:nvSpPr>
        <p:spPr>
          <a:xfrm>
            <a:off x="2901630" y="1677454"/>
            <a:ext cx="3194369" cy="461665"/>
          </a:xfrm>
          <a:prstGeom prst="rect">
            <a:avLst/>
          </a:prstGeom>
          <a:noFill/>
          <a:ln w="12700">
            <a:solidFill>
              <a:schemeClr val="tx1"/>
            </a:solidFill>
          </a:ln>
        </p:spPr>
        <p:txBody>
          <a:bodyPr wrap="square" rtlCol="0">
            <a:spAutoFit/>
          </a:bodyPr>
          <a:lstStyle/>
          <a:p>
            <a:endParaRPr lang="en-US" sz="2400" dirty="0"/>
          </a:p>
        </p:txBody>
      </p:sp>
      <p:sp>
        <p:nvSpPr>
          <p:cNvPr id="11" name="TextBox 10">
            <a:extLst>
              <a:ext uri="{FF2B5EF4-FFF2-40B4-BE49-F238E27FC236}">
                <a16:creationId xmlns:a16="http://schemas.microsoft.com/office/drawing/2014/main" id="{288F4667-DE02-4774-97E2-09D07ACE2466}"/>
              </a:ext>
            </a:extLst>
          </p:cNvPr>
          <p:cNvSpPr txBox="1"/>
          <p:nvPr/>
        </p:nvSpPr>
        <p:spPr>
          <a:xfrm>
            <a:off x="444618" y="2199788"/>
            <a:ext cx="1625482" cy="461665"/>
          </a:xfrm>
          <a:prstGeom prst="rect">
            <a:avLst/>
          </a:prstGeom>
          <a:noFill/>
        </p:spPr>
        <p:txBody>
          <a:bodyPr wrap="square" rtlCol="0">
            <a:spAutoFit/>
          </a:bodyPr>
          <a:lstStyle/>
          <a:p>
            <a:r>
              <a:rPr lang="en-US" sz="2400" dirty="0"/>
              <a:t>Company:</a:t>
            </a:r>
          </a:p>
        </p:txBody>
      </p:sp>
      <p:sp>
        <p:nvSpPr>
          <p:cNvPr id="12" name="TextBox 11">
            <a:extLst>
              <a:ext uri="{FF2B5EF4-FFF2-40B4-BE49-F238E27FC236}">
                <a16:creationId xmlns:a16="http://schemas.microsoft.com/office/drawing/2014/main" id="{0FAC1F08-06F3-46DD-957C-04FC3338B82C}"/>
              </a:ext>
            </a:extLst>
          </p:cNvPr>
          <p:cNvSpPr txBox="1"/>
          <p:nvPr/>
        </p:nvSpPr>
        <p:spPr>
          <a:xfrm>
            <a:off x="1926168" y="2217611"/>
            <a:ext cx="4169832" cy="461665"/>
          </a:xfrm>
          <a:prstGeom prst="rect">
            <a:avLst/>
          </a:prstGeom>
          <a:noFill/>
          <a:ln w="12700">
            <a:solidFill>
              <a:schemeClr val="tx1"/>
            </a:solidFill>
          </a:ln>
        </p:spPr>
        <p:txBody>
          <a:bodyPr wrap="square" rtlCol="0">
            <a:spAutoFit/>
          </a:bodyPr>
          <a:lstStyle/>
          <a:p>
            <a:endParaRPr lang="en-US" sz="2400" dirty="0"/>
          </a:p>
        </p:txBody>
      </p:sp>
      <p:sp>
        <p:nvSpPr>
          <p:cNvPr id="13" name="TextBox 12">
            <a:extLst>
              <a:ext uri="{FF2B5EF4-FFF2-40B4-BE49-F238E27FC236}">
                <a16:creationId xmlns:a16="http://schemas.microsoft.com/office/drawing/2014/main" id="{A7C3782D-C095-446E-B196-C71C4C2C5A6C}"/>
              </a:ext>
            </a:extLst>
          </p:cNvPr>
          <p:cNvSpPr txBox="1"/>
          <p:nvPr/>
        </p:nvSpPr>
        <p:spPr>
          <a:xfrm>
            <a:off x="6268279" y="2213629"/>
            <a:ext cx="2567030" cy="461665"/>
          </a:xfrm>
          <a:prstGeom prst="rect">
            <a:avLst/>
          </a:prstGeom>
          <a:noFill/>
        </p:spPr>
        <p:txBody>
          <a:bodyPr wrap="square" rtlCol="0">
            <a:spAutoFit/>
          </a:bodyPr>
          <a:lstStyle/>
          <a:p>
            <a:r>
              <a:rPr lang="en-US" sz="2400" dirty="0"/>
              <a:t>LIFT Member?</a:t>
            </a:r>
          </a:p>
        </p:txBody>
      </p:sp>
      <p:sp>
        <p:nvSpPr>
          <p:cNvPr id="14" name="TextBox 13">
            <a:extLst>
              <a:ext uri="{FF2B5EF4-FFF2-40B4-BE49-F238E27FC236}">
                <a16:creationId xmlns:a16="http://schemas.microsoft.com/office/drawing/2014/main" id="{A8F2A2AB-396D-4B4B-B854-9D5D6D27088E}"/>
              </a:ext>
            </a:extLst>
          </p:cNvPr>
          <p:cNvSpPr txBox="1"/>
          <p:nvPr/>
        </p:nvSpPr>
        <p:spPr>
          <a:xfrm>
            <a:off x="8316767" y="2217874"/>
            <a:ext cx="935153" cy="461665"/>
          </a:xfrm>
          <a:prstGeom prst="rect">
            <a:avLst/>
          </a:prstGeom>
          <a:noFill/>
          <a:ln w="12700">
            <a:solidFill>
              <a:schemeClr val="tx1"/>
            </a:solidFill>
          </a:ln>
        </p:spPr>
        <p:txBody>
          <a:bodyPr wrap="square" rtlCol="0">
            <a:spAutoFit/>
          </a:bodyPr>
          <a:lstStyle/>
          <a:p>
            <a:endParaRPr lang="en-US" sz="2400" dirty="0"/>
          </a:p>
        </p:txBody>
      </p:sp>
      <p:sp>
        <p:nvSpPr>
          <p:cNvPr id="18" name="TextBox 17">
            <a:extLst>
              <a:ext uri="{FF2B5EF4-FFF2-40B4-BE49-F238E27FC236}">
                <a16:creationId xmlns:a16="http://schemas.microsoft.com/office/drawing/2014/main" id="{24507462-A5B1-4AA0-99C4-8952377D230C}"/>
              </a:ext>
            </a:extLst>
          </p:cNvPr>
          <p:cNvSpPr txBox="1"/>
          <p:nvPr/>
        </p:nvSpPr>
        <p:spPr>
          <a:xfrm>
            <a:off x="6243682" y="1660528"/>
            <a:ext cx="1881495" cy="461665"/>
          </a:xfrm>
          <a:prstGeom prst="rect">
            <a:avLst/>
          </a:prstGeom>
          <a:noFill/>
        </p:spPr>
        <p:txBody>
          <a:bodyPr wrap="square" rtlCol="0">
            <a:spAutoFit/>
          </a:bodyPr>
          <a:lstStyle/>
          <a:p>
            <a:r>
              <a:rPr lang="en-US" sz="2400" dirty="0"/>
              <a:t>Proprietary?</a:t>
            </a:r>
          </a:p>
        </p:txBody>
      </p:sp>
      <p:sp>
        <p:nvSpPr>
          <p:cNvPr id="19" name="TextBox 18">
            <a:extLst>
              <a:ext uri="{FF2B5EF4-FFF2-40B4-BE49-F238E27FC236}">
                <a16:creationId xmlns:a16="http://schemas.microsoft.com/office/drawing/2014/main" id="{AC0B50AD-603C-4BEB-B80E-D4BF31F48965}"/>
              </a:ext>
            </a:extLst>
          </p:cNvPr>
          <p:cNvSpPr txBox="1"/>
          <p:nvPr/>
        </p:nvSpPr>
        <p:spPr>
          <a:xfrm>
            <a:off x="8316767" y="1675366"/>
            <a:ext cx="935153" cy="461665"/>
          </a:xfrm>
          <a:prstGeom prst="rect">
            <a:avLst/>
          </a:prstGeom>
          <a:noFill/>
          <a:ln w="12700">
            <a:solidFill>
              <a:schemeClr val="tx1"/>
            </a:solidFill>
          </a:ln>
        </p:spPr>
        <p:txBody>
          <a:bodyPr wrap="square" rtlCol="0">
            <a:spAutoFit/>
          </a:bodyPr>
          <a:lstStyle/>
          <a:p>
            <a:endParaRPr lang="en-US" sz="2400" dirty="0"/>
          </a:p>
        </p:txBody>
      </p:sp>
      <p:sp>
        <p:nvSpPr>
          <p:cNvPr id="20" name="TextBox 19">
            <a:extLst>
              <a:ext uri="{FF2B5EF4-FFF2-40B4-BE49-F238E27FC236}">
                <a16:creationId xmlns:a16="http://schemas.microsoft.com/office/drawing/2014/main" id="{0BEF9FA9-EECE-4284-89E9-BE0DC1073B8F}"/>
              </a:ext>
            </a:extLst>
          </p:cNvPr>
          <p:cNvSpPr txBox="1"/>
          <p:nvPr/>
        </p:nvSpPr>
        <p:spPr>
          <a:xfrm>
            <a:off x="444618" y="2761697"/>
            <a:ext cx="838898" cy="461665"/>
          </a:xfrm>
          <a:prstGeom prst="rect">
            <a:avLst/>
          </a:prstGeom>
          <a:noFill/>
        </p:spPr>
        <p:txBody>
          <a:bodyPr wrap="square" rtlCol="0">
            <a:spAutoFit/>
          </a:bodyPr>
          <a:lstStyle/>
          <a:p>
            <a:r>
              <a:rPr lang="en-US" sz="2400" dirty="0"/>
              <a:t>Title:</a:t>
            </a:r>
          </a:p>
        </p:txBody>
      </p:sp>
      <p:sp>
        <p:nvSpPr>
          <p:cNvPr id="21" name="TextBox 20">
            <a:extLst>
              <a:ext uri="{FF2B5EF4-FFF2-40B4-BE49-F238E27FC236}">
                <a16:creationId xmlns:a16="http://schemas.microsoft.com/office/drawing/2014/main" id="{8066C832-3764-4AD6-95E6-BDD104DF31E6}"/>
              </a:ext>
            </a:extLst>
          </p:cNvPr>
          <p:cNvSpPr txBox="1"/>
          <p:nvPr/>
        </p:nvSpPr>
        <p:spPr>
          <a:xfrm>
            <a:off x="1283516" y="2748236"/>
            <a:ext cx="10463866" cy="461665"/>
          </a:xfrm>
          <a:prstGeom prst="rect">
            <a:avLst/>
          </a:prstGeom>
          <a:noFill/>
          <a:ln w="12700">
            <a:solidFill>
              <a:schemeClr val="tx1"/>
            </a:solidFill>
          </a:ln>
        </p:spPr>
        <p:txBody>
          <a:bodyPr wrap="square" rtlCol="0">
            <a:spAutoFit/>
          </a:bodyPr>
          <a:lstStyle/>
          <a:p>
            <a:endParaRPr lang="en-US" sz="2400" dirty="0"/>
          </a:p>
        </p:txBody>
      </p:sp>
      <p:sp>
        <p:nvSpPr>
          <p:cNvPr id="22" name="TextBox 21">
            <a:extLst>
              <a:ext uri="{FF2B5EF4-FFF2-40B4-BE49-F238E27FC236}">
                <a16:creationId xmlns:a16="http://schemas.microsoft.com/office/drawing/2014/main" id="{CA75D595-C306-4834-8C9A-9EED6E9A4C02}"/>
              </a:ext>
            </a:extLst>
          </p:cNvPr>
          <p:cNvSpPr txBox="1"/>
          <p:nvPr/>
        </p:nvSpPr>
        <p:spPr>
          <a:xfrm>
            <a:off x="1283516" y="3216900"/>
            <a:ext cx="10463866" cy="461665"/>
          </a:xfrm>
          <a:prstGeom prst="rect">
            <a:avLst/>
          </a:prstGeom>
          <a:noFill/>
          <a:ln w="12700">
            <a:solidFill>
              <a:schemeClr val="tx1"/>
            </a:solidFill>
          </a:ln>
        </p:spPr>
        <p:txBody>
          <a:bodyPr wrap="square" rtlCol="0">
            <a:spAutoFit/>
          </a:bodyPr>
          <a:lstStyle/>
          <a:p>
            <a:endParaRPr lang="en-US" sz="2400" dirty="0"/>
          </a:p>
        </p:txBody>
      </p:sp>
      <p:sp>
        <p:nvSpPr>
          <p:cNvPr id="23" name="TextBox 22">
            <a:extLst>
              <a:ext uri="{FF2B5EF4-FFF2-40B4-BE49-F238E27FC236}">
                <a16:creationId xmlns:a16="http://schemas.microsoft.com/office/drawing/2014/main" id="{1DBB362E-EABD-46B9-8633-3E70B4CED45A}"/>
              </a:ext>
            </a:extLst>
          </p:cNvPr>
          <p:cNvSpPr txBox="1"/>
          <p:nvPr/>
        </p:nvSpPr>
        <p:spPr>
          <a:xfrm>
            <a:off x="444618" y="3751484"/>
            <a:ext cx="838898" cy="461665"/>
          </a:xfrm>
          <a:prstGeom prst="rect">
            <a:avLst/>
          </a:prstGeom>
          <a:noFill/>
        </p:spPr>
        <p:txBody>
          <a:bodyPr wrap="square" rtlCol="0">
            <a:spAutoFit/>
          </a:bodyPr>
          <a:lstStyle/>
          <a:p>
            <a:r>
              <a:rPr lang="en-US" sz="2400" dirty="0"/>
              <a:t>Goal:</a:t>
            </a:r>
          </a:p>
        </p:txBody>
      </p:sp>
      <p:sp>
        <p:nvSpPr>
          <p:cNvPr id="24" name="TextBox 23">
            <a:extLst>
              <a:ext uri="{FF2B5EF4-FFF2-40B4-BE49-F238E27FC236}">
                <a16:creationId xmlns:a16="http://schemas.microsoft.com/office/drawing/2014/main" id="{1070BC5C-466B-46F0-A79F-3E2C384303E2}"/>
              </a:ext>
            </a:extLst>
          </p:cNvPr>
          <p:cNvSpPr txBox="1"/>
          <p:nvPr/>
        </p:nvSpPr>
        <p:spPr>
          <a:xfrm>
            <a:off x="1283516" y="3751484"/>
            <a:ext cx="10463866" cy="461665"/>
          </a:xfrm>
          <a:prstGeom prst="rect">
            <a:avLst/>
          </a:prstGeom>
          <a:noFill/>
          <a:ln w="12700">
            <a:solidFill>
              <a:schemeClr val="tx1"/>
            </a:solidFill>
          </a:ln>
        </p:spPr>
        <p:txBody>
          <a:bodyPr wrap="square" rtlCol="0">
            <a:spAutoFit/>
          </a:bodyPr>
          <a:lstStyle/>
          <a:p>
            <a:endParaRPr lang="en-US" sz="2400" dirty="0"/>
          </a:p>
        </p:txBody>
      </p:sp>
      <p:sp>
        <p:nvSpPr>
          <p:cNvPr id="25" name="TextBox 24">
            <a:extLst>
              <a:ext uri="{FF2B5EF4-FFF2-40B4-BE49-F238E27FC236}">
                <a16:creationId xmlns:a16="http://schemas.microsoft.com/office/drawing/2014/main" id="{58B5FBE7-178E-453A-9277-821F960F7E31}"/>
              </a:ext>
            </a:extLst>
          </p:cNvPr>
          <p:cNvSpPr txBox="1"/>
          <p:nvPr/>
        </p:nvSpPr>
        <p:spPr>
          <a:xfrm>
            <a:off x="1283516" y="4213149"/>
            <a:ext cx="10463866" cy="461665"/>
          </a:xfrm>
          <a:prstGeom prst="rect">
            <a:avLst/>
          </a:prstGeom>
          <a:noFill/>
          <a:ln w="12700">
            <a:solidFill>
              <a:schemeClr val="tx1"/>
            </a:solidFill>
          </a:ln>
        </p:spPr>
        <p:txBody>
          <a:bodyPr wrap="square" rtlCol="0">
            <a:spAutoFit/>
          </a:bodyPr>
          <a:lstStyle/>
          <a:p>
            <a:endParaRPr lang="en-US" sz="2400" dirty="0"/>
          </a:p>
        </p:txBody>
      </p:sp>
      <p:sp>
        <p:nvSpPr>
          <p:cNvPr id="26" name="TextBox 25">
            <a:extLst>
              <a:ext uri="{FF2B5EF4-FFF2-40B4-BE49-F238E27FC236}">
                <a16:creationId xmlns:a16="http://schemas.microsoft.com/office/drawing/2014/main" id="{0AFFDC88-7D65-4E81-9C50-994CF9808C95}"/>
              </a:ext>
            </a:extLst>
          </p:cNvPr>
          <p:cNvSpPr txBox="1"/>
          <p:nvPr/>
        </p:nvSpPr>
        <p:spPr>
          <a:xfrm>
            <a:off x="6223669" y="1131724"/>
            <a:ext cx="1315672" cy="461665"/>
          </a:xfrm>
          <a:prstGeom prst="rect">
            <a:avLst/>
          </a:prstGeom>
          <a:noFill/>
        </p:spPr>
        <p:txBody>
          <a:bodyPr wrap="square" rtlCol="0">
            <a:spAutoFit/>
          </a:bodyPr>
          <a:lstStyle/>
          <a:p>
            <a:r>
              <a:rPr lang="en-US" sz="2400" dirty="0"/>
              <a:t>Industry:</a:t>
            </a:r>
          </a:p>
        </p:txBody>
      </p:sp>
      <p:sp>
        <p:nvSpPr>
          <p:cNvPr id="27" name="TextBox 26">
            <a:extLst>
              <a:ext uri="{FF2B5EF4-FFF2-40B4-BE49-F238E27FC236}">
                <a16:creationId xmlns:a16="http://schemas.microsoft.com/office/drawing/2014/main" id="{1819499D-FE93-4E3E-ADB8-B1FAF63AF9EA}"/>
              </a:ext>
            </a:extLst>
          </p:cNvPr>
          <p:cNvSpPr txBox="1"/>
          <p:nvPr/>
        </p:nvSpPr>
        <p:spPr>
          <a:xfrm>
            <a:off x="8320055" y="1132137"/>
            <a:ext cx="3362366" cy="461665"/>
          </a:xfrm>
          <a:prstGeom prst="rect">
            <a:avLst/>
          </a:prstGeom>
          <a:noFill/>
          <a:ln w="12700">
            <a:solidFill>
              <a:schemeClr val="tx1"/>
            </a:solidFill>
          </a:ln>
        </p:spPr>
        <p:txBody>
          <a:bodyPr wrap="square" rtlCol="0">
            <a:spAutoFit/>
          </a:bodyPr>
          <a:lstStyle/>
          <a:p>
            <a:endParaRPr lang="en-US" sz="2400" dirty="0"/>
          </a:p>
        </p:txBody>
      </p:sp>
      <p:sp>
        <p:nvSpPr>
          <p:cNvPr id="30" name="TextBox 29">
            <a:extLst>
              <a:ext uri="{FF2B5EF4-FFF2-40B4-BE49-F238E27FC236}">
                <a16:creationId xmlns:a16="http://schemas.microsoft.com/office/drawing/2014/main" id="{DEB3B0A4-101F-44ED-8983-018AE739877A}"/>
              </a:ext>
            </a:extLst>
          </p:cNvPr>
          <p:cNvSpPr txBox="1"/>
          <p:nvPr/>
        </p:nvSpPr>
        <p:spPr>
          <a:xfrm>
            <a:off x="2476959" y="4936162"/>
            <a:ext cx="3551928" cy="461665"/>
          </a:xfrm>
          <a:prstGeom prst="rect">
            <a:avLst/>
          </a:prstGeom>
          <a:noFill/>
          <a:ln w="12700">
            <a:solidFill>
              <a:schemeClr val="tx1"/>
            </a:solidFill>
          </a:ln>
        </p:spPr>
        <p:txBody>
          <a:bodyPr wrap="square" rtlCol="0">
            <a:spAutoFit/>
          </a:bodyPr>
          <a:lstStyle/>
          <a:p>
            <a:endParaRPr lang="en-US" sz="2400" dirty="0"/>
          </a:p>
        </p:txBody>
      </p:sp>
      <p:sp>
        <p:nvSpPr>
          <p:cNvPr id="31" name="TextBox 30">
            <a:extLst>
              <a:ext uri="{FF2B5EF4-FFF2-40B4-BE49-F238E27FC236}">
                <a16:creationId xmlns:a16="http://schemas.microsoft.com/office/drawing/2014/main" id="{BFA6166B-7B4F-4FB8-ADBA-62BFC962D644}"/>
              </a:ext>
            </a:extLst>
          </p:cNvPr>
          <p:cNvSpPr txBox="1"/>
          <p:nvPr/>
        </p:nvSpPr>
        <p:spPr>
          <a:xfrm>
            <a:off x="444618" y="4922109"/>
            <a:ext cx="2341926" cy="461665"/>
          </a:xfrm>
          <a:prstGeom prst="rect">
            <a:avLst/>
          </a:prstGeom>
          <a:noFill/>
        </p:spPr>
        <p:txBody>
          <a:bodyPr wrap="square" rtlCol="0">
            <a:spAutoFit/>
          </a:bodyPr>
          <a:lstStyle/>
          <a:p>
            <a:r>
              <a:rPr lang="en-US" sz="2400" dirty="0"/>
              <a:t>Project Leader:</a:t>
            </a:r>
          </a:p>
        </p:txBody>
      </p:sp>
      <p:sp>
        <p:nvSpPr>
          <p:cNvPr id="32" name="TextBox 31">
            <a:extLst>
              <a:ext uri="{FF2B5EF4-FFF2-40B4-BE49-F238E27FC236}">
                <a16:creationId xmlns:a16="http://schemas.microsoft.com/office/drawing/2014/main" id="{284D2540-D90C-46DC-B1F3-E8F8792342A8}"/>
              </a:ext>
            </a:extLst>
          </p:cNvPr>
          <p:cNvSpPr txBox="1"/>
          <p:nvPr/>
        </p:nvSpPr>
        <p:spPr>
          <a:xfrm>
            <a:off x="6220873" y="4931477"/>
            <a:ext cx="1904304" cy="461665"/>
          </a:xfrm>
          <a:prstGeom prst="rect">
            <a:avLst/>
          </a:prstGeom>
          <a:noFill/>
        </p:spPr>
        <p:txBody>
          <a:bodyPr wrap="square" rtlCol="0">
            <a:spAutoFit/>
          </a:bodyPr>
          <a:lstStyle/>
          <a:p>
            <a:r>
              <a:rPr lang="en-US" sz="2400" dirty="0"/>
              <a:t>Leader Email:</a:t>
            </a:r>
          </a:p>
        </p:txBody>
      </p:sp>
      <p:sp>
        <p:nvSpPr>
          <p:cNvPr id="33" name="TextBox 32">
            <a:extLst>
              <a:ext uri="{FF2B5EF4-FFF2-40B4-BE49-F238E27FC236}">
                <a16:creationId xmlns:a16="http://schemas.microsoft.com/office/drawing/2014/main" id="{574FAF57-5904-4D22-9E8C-525E764EDDA5}"/>
              </a:ext>
            </a:extLst>
          </p:cNvPr>
          <p:cNvSpPr txBox="1"/>
          <p:nvPr/>
        </p:nvSpPr>
        <p:spPr>
          <a:xfrm>
            <a:off x="8255095" y="4931477"/>
            <a:ext cx="3492287" cy="461665"/>
          </a:xfrm>
          <a:prstGeom prst="rect">
            <a:avLst/>
          </a:prstGeom>
          <a:noFill/>
          <a:ln w="12700">
            <a:solidFill>
              <a:schemeClr val="tx1"/>
            </a:solidFill>
          </a:ln>
        </p:spPr>
        <p:txBody>
          <a:bodyPr wrap="square" rtlCol="0">
            <a:spAutoFit/>
          </a:bodyPr>
          <a:lstStyle/>
          <a:p>
            <a:endParaRPr lang="en-US" sz="2400" dirty="0"/>
          </a:p>
        </p:txBody>
      </p:sp>
      <p:sp>
        <p:nvSpPr>
          <p:cNvPr id="29" name="TextBox 28">
            <a:extLst>
              <a:ext uri="{FF2B5EF4-FFF2-40B4-BE49-F238E27FC236}">
                <a16:creationId xmlns:a16="http://schemas.microsoft.com/office/drawing/2014/main" id="{967F0CA7-5504-4F7F-BC13-508784E04FCC}"/>
              </a:ext>
            </a:extLst>
          </p:cNvPr>
          <p:cNvSpPr txBox="1"/>
          <p:nvPr/>
        </p:nvSpPr>
        <p:spPr>
          <a:xfrm>
            <a:off x="6220873" y="5491249"/>
            <a:ext cx="2034223" cy="461665"/>
          </a:xfrm>
          <a:prstGeom prst="rect">
            <a:avLst/>
          </a:prstGeom>
          <a:noFill/>
        </p:spPr>
        <p:txBody>
          <a:bodyPr wrap="square" rtlCol="0">
            <a:spAutoFit/>
          </a:bodyPr>
          <a:lstStyle/>
          <a:p>
            <a:r>
              <a:rPr lang="en-US" sz="2400" dirty="0"/>
              <a:t>Leader Phone:</a:t>
            </a:r>
          </a:p>
        </p:txBody>
      </p:sp>
      <p:sp>
        <p:nvSpPr>
          <p:cNvPr id="34" name="TextBox 33">
            <a:extLst>
              <a:ext uri="{FF2B5EF4-FFF2-40B4-BE49-F238E27FC236}">
                <a16:creationId xmlns:a16="http://schemas.microsoft.com/office/drawing/2014/main" id="{85085F73-2EDF-4115-8B05-56160AA854DF}"/>
              </a:ext>
            </a:extLst>
          </p:cNvPr>
          <p:cNvSpPr txBox="1"/>
          <p:nvPr/>
        </p:nvSpPr>
        <p:spPr>
          <a:xfrm>
            <a:off x="8255096" y="5491250"/>
            <a:ext cx="3492286" cy="461665"/>
          </a:xfrm>
          <a:prstGeom prst="rect">
            <a:avLst/>
          </a:prstGeom>
          <a:noFill/>
          <a:ln w="12700">
            <a:solidFill>
              <a:schemeClr val="tx1"/>
            </a:solidFill>
          </a:ln>
        </p:spPr>
        <p:txBody>
          <a:bodyPr wrap="square" rtlCol="0">
            <a:spAutoFit/>
          </a:bodyPr>
          <a:lstStyle/>
          <a:p>
            <a:endParaRPr lang="en-US" sz="2400" dirty="0"/>
          </a:p>
        </p:txBody>
      </p:sp>
      <p:sp>
        <p:nvSpPr>
          <p:cNvPr id="35" name="Footer Placeholder 1">
            <a:extLst>
              <a:ext uri="{FF2B5EF4-FFF2-40B4-BE49-F238E27FC236}">
                <a16:creationId xmlns:a16="http://schemas.microsoft.com/office/drawing/2014/main" id="{8CCF3BAD-83BC-4043-A107-1E1A0B0EE711}"/>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LIFT Business Sensitive</a:t>
            </a:r>
          </a:p>
        </p:txBody>
      </p:sp>
      <p:sp>
        <p:nvSpPr>
          <p:cNvPr id="36" name="TextBox 35">
            <a:extLst>
              <a:ext uri="{FF2B5EF4-FFF2-40B4-BE49-F238E27FC236}">
                <a16:creationId xmlns:a16="http://schemas.microsoft.com/office/drawing/2014/main" id="{3B254AF4-3ED8-4448-B9A3-077671CA87F1}"/>
              </a:ext>
            </a:extLst>
          </p:cNvPr>
          <p:cNvSpPr txBox="1"/>
          <p:nvPr/>
        </p:nvSpPr>
        <p:spPr>
          <a:xfrm>
            <a:off x="257962" y="64957"/>
            <a:ext cx="1610686" cy="461665"/>
          </a:xfrm>
          <a:prstGeom prst="rect">
            <a:avLst/>
          </a:prstGeom>
          <a:noFill/>
        </p:spPr>
        <p:txBody>
          <a:bodyPr wrap="square" rtlCol="0">
            <a:spAutoFit/>
          </a:bodyPr>
          <a:lstStyle/>
          <a:p>
            <a:r>
              <a:rPr lang="en-US" sz="2400" dirty="0"/>
              <a:t>Paper #:</a:t>
            </a:r>
          </a:p>
        </p:txBody>
      </p:sp>
      <p:sp>
        <p:nvSpPr>
          <p:cNvPr id="37" name="TextBox 36">
            <a:extLst>
              <a:ext uri="{FF2B5EF4-FFF2-40B4-BE49-F238E27FC236}">
                <a16:creationId xmlns:a16="http://schemas.microsoft.com/office/drawing/2014/main" id="{DEDE3F19-A7B5-44EB-B7F1-D15533AA5143}"/>
              </a:ext>
            </a:extLst>
          </p:cNvPr>
          <p:cNvSpPr txBox="1"/>
          <p:nvPr/>
        </p:nvSpPr>
        <p:spPr>
          <a:xfrm>
            <a:off x="1868648" y="64958"/>
            <a:ext cx="2594295"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dirty="0"/>
          </a:p>
        </p:txBody>
      </p:sp>
      <p:sp>
        <p:nvSpPr>
          <p:cNvPr id="38" name="TextBox 37">
            <a:extLst>
              <a:ext uri="{FF2B5EF4-FFF2-40B4-BE49-F238E27FC236}">
                <a16:creationId xmlns:a16="http://schemas.microsoft.com/office/drawing/2014/main" id="{9143DC98-6487-45D8-9229-F4DDF8FBD7BC}"/>
              </a:ext>
            </a:extLst>
          </p:cNvPr>
          <p:cNvSpPr txBox="1"/>
          <p:nvPr/>
        </p:nvSpPr>
        <p:spPr>
          <a:xfrm>
            <a:off x="7663124" y="64958"/>
            <a:ext cx="1391175" cy="461665"/>
          </a:xfrm>
          <a:prstGeom prst="rect">
            <a:avLst/>
          </a:prstGeom>
          <a:noFill/>
        </p:spPr>
        <p:txBody>
          <a:bodyPr wrap="square" rtlCol="0">
            <a:spAutoFit/>
          </a:bodyPr>
          <a:lstStyle/>
          <a:p>
            <a:r>
              <a:rPr lang="en-US" sz="2400" dirty="0"/>
              <a:t>Project #:</a:t>
            </a:r>
          </a:p>
        </p:txBody>
      </p:sp>
      <p:sp>
        <p:nvSpPr>
          <p:cNvPr id="39" name="TextBox 38">
            <a:extLst>
              <a:ext uri="{FF2B5EF4-FFF2-40B4-BE49-F238E27FC236}">
                <a16:creationId xmlns:a16="http://schemas.microsoft.com/office/drawing/2014/main" id="{5EF1E064-FCCC-48B0-ABCE-95397B18D567}"/>
              </a:ext>
            </a:extLst>
          </p:cNvPr>
          <p:cNvSpPr txBox="1"/>
          <p:nvPr/>
        </p:nvSpPr>
        <p:spPr>
          <a:xfrm>
            <a:off x="9081781" y="64959"/>
            <a:ext cx="2852257"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dirty="0"/>
          </a:p>
        </p:txBody>
      </p:sp>
      <p:sp>
        <p:nvSpPr>
          <p:cNvPr id="40" name="Title 1">
            <a:extLst>
              <a:ext uri="{FF2B5EF4-FFF2-40B4-BE49-F238E27FC236}">
                <a16:creationId xmlns:a16="http://schemas.microsoft.com/office/drawing/2014/main" id="{D587DC9D-DBD7-4F01-8201-972F537648D2}"/>
              </a:ext>
            </a:extLst>
          </p:cNvPr>
          <p:cNvSpPr txBox="1">
            <a:spLocks/>
          </p:cNvSpPr>
          <p:nvPr/>
        </p:nvSpPr>
        <p:spPr>
          <a:xfrm>
            <a:off x="2644238" y="27802"/>
            <a:ext cx="6788727"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algn="ctr"/>
            <a:r>
              <a:rPr lang="en-US" sz="3600" b="1" dirty="0">
                <a:latin typeface="+mn-lt"/>
              </a:rPr>
              <a:t>Hypersonic</a:t>
            </a:r>
          </a:p>
        </p:txBody>
      </p:sp>
      <p:sp>
        <p:nvSpPr>
          <p:cNvPr id="41" name="TextBox 40">
            <a:extLst>
              <a:ext uri="{FF2B5EF4-FFF2-40B4-BE49-F238E27FC236}">
                <a16:creationId xmlns:a16="http://schemas.microsoft.com/office/drawing/2014/main" id="{08C15F9F-84A5-4FD2-BACA-61E74D32BC49}"/>
              </a:ext>
            </a:extLst>
          </p:cNvPr>
          <p:cNvSpPr txBox="1"/>
          <p:nvPr/>
        </p:nvSpPr>
        <p:spPr>
          <a:xfrm>
            <a:off x="10016893" y="2213944"/>
            <a:ext cx="1730489" cy="461665"/>
          </a:xfrm>
          <a:prstGeom prst="rect">
            <a:avLst/>
          </a:prstGeom>
          <a:noFill/>
          <a:ln w="12700">
            <a:solidFill>
              <a:schemeClr val="tx1"/>
            </a:solidFill>
          </a:ln>
        </p:spPr>
        <p:txBody>
          <a:bodyPr wrap="square" rtlCol="0">
            <a:spAutoFit/>
          </a:bodyPr>
          <a:lstStyle/>
          <a:p>
            <a:endParaRPr lang="en-US" sz="2400" dirty="0"/>
          </a:p>
        </p:txBody>
      </p:sp>
      <p:sp>
        <p:nvSpPr>
          <p:cNvPr id="42" name="TextBox 41">
            <a:extLst>
              <a:ext uri="{FF2B5EF4-FFF2-40B4-BE49-F238E27FC236}">
                <a16:creationId xmlns:a16="http://schemas.microsoft.com/office/drawing/2014/main" id="{B4382871-DD21-42DD-86DD-D7A068D89863}"/>
              </a:ext>
            </a:extLst>
          </p:cNvPr>
          <p:cNvSpPr txBox="1"/>
          <p:nvPr/>
        </p:nvSpPr>
        <p:spPr>
          <a:xfrm>
            <a:off x="9879876" y="1810762"/>
            <a:ext cx="2030835" cy="461665"/>
          </a:xfrm>
          <a:prstGeom prst="rect">
            <a:avLst/>
          </a:prstGeom>
          <a:noFill/>
        </p:spPr>
        <p:txBody>
          <a:bodyPr wrap="square" rtlCol="0">
            <a:spAutoFit/>
          </a:bodyPr>
          <a:lstStyle/>
          <a:p>
            <a:r>
              <a:rPr lang="en-US" sz="2400" dirty="0"/>
              <a:t>Member Level</a:t>
            </a:r>
          </a:p>
        </p:txBody>
      </p:sp>
      <p:sp>
        <p:nvSpPr>
          <p:cNvPr id="43" name="TextBox 42">
            <a:extLst>
              <a:ext uri="{FF2B5EF4-FFF2-40B4-BE49-F238E27FC236}">
                <a16:creationId xmlns:a16="http://schemas.microsoft.com/office/drawing/2014/main" id="{721FE6F1-8DBF-4799-8D83-71B3779CB105}"/>
              </a:ext>
            </a:extLst>
          </p:cNvPr>
          <p:cNvSpPr txBox="1"/>
          <p:nvPr/>
        </p:nvSpPr>
        <p:spPr>
          <a:xfrm>
            <a:off x="444618" y="5559617"/>
            <a:ext cx="2341926" cy="461665"/>
          </a:xfrm>
          <a:prstGeom prst="rect">
            <a:avLst/>
          </a:prstGeom>
          <a:noFill/>
        </p:spPr>
        <p:txBody>
          <a:bodyPr wrap="square" rtlCol="0">
            <a:spAutoFit/>
          </a:bodyPr>
          <a:lstStyle/>
          <a:p>
            <a:r>
              <a:rPr lang="en-US" sz="2400" dirty="0"/>
              <a:t>Project Scope:</a:t>
            </a:r>
          </a:p>
        </p:txBody>
      </p:sp>
      <p:sp>
        <p:nvSpPr>
          <p:cNvPr id="44" name="TextBox 43">
            <a:extLst>
              <a:ext uri="{FF2B5EF4-FFF2-40B4-BE49-F238E27FC236}">
                <a16:creationId xmlns:a16="http://schemas.microsoft.com/office/drawing/2014/main" id="{03795850-A0AC-4227-BC21-F7A9D4383837}"/>
              </a:ext>
            </a:extLst>
          </p:cNvPr>
          <p:cNvSpPr txBox="1"/>
          <p:nvPr/>
        </p:nvSpPr>
        <p:spPr>
          <a:xfrm>
            <a:off x="2476959" y="5559617"/>
            <a:ext cx="3551928" cy="461665"/>
          </a:xfrm>
          <a:prstGeom prst="rect">
            <a:avLst/>
          </a:prstGeom>
          <a:noFill/>
          <a:ln w="12700">
            <a:solidFill>
              <a:schemeClr val="tx1"/>
            </a:solidFill>
          </a:ln>
        </p:spPr>
        <p:txBody>
          <a:bodyPr wrap="square" rtlCol="0">
            <a:spAutoFit/>
          </a:bodyPr>
          <a:lstStyle/>
          <a:p>
            <a:r>
              <a:rPr lang="en-US" sz="2400" dirty="0"/>
              <a:t>[Metallic/Ceramic/Both?]</a:t>
            </a:r>
          </a:p>
        </p:txBody>
      </p:sp>
    </p:spTree>
    <p:extLst>
      <p:ext uri="{BB962C8B-B14F-4D97-AF65-F5344CB8AC3E}">
        <p14:creationId xmlns:p14="http://schemas.microsoft.com/office/powerpoint/2010/main" val="3727340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4</a:t>
            </a:fld>
            <a:endParaRPr lang="en-US" dirty="0"/>
          </a:p>
        </p:txBody>
      </p:sp>
      <p:sp>
        <p:nvSpPr>
          <p:cNvPr id="6" name="Rectangle 5">
            <a:extLst>
              <a:ext uri="{FF2B5EF4-FFF2-40B4-BE49-F238E27FC236}">
                <a16:creationId xmlns:a16="http://schemas.microsoft.com/office/drawing/2014/main" id="{2EF6401E-E584-4637-88E9-09FEA84A6FC6}"/>
              </a:ext>
            </a:extLst>
          </p:cNvPr>
          <p:cNvSpPr/>
          <p:nvPr/>
        </p:nvSpPr>
        <p:spPr>
          <a:xfrm>
            <a:off x="1" y="656850"/>
            <a:ext cx="12192000" cy="365125"/>
          </a:xfrm>
          <a:prstGeom prst="rect">
            <a:avLst/>
          </a:prstGeom>
          <a:solidFill>
            <a:srgbClr val="002060"/>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Partners and Key Personnel</a:t>
            </a:r>
          </a:p>
        </p:txBody>
      </p:sp>
      <p:sp>
        <p:nvSpPr>
          <p:cNvPr id="8" name="TextBox 7">
            <a:extLst>
              <a:ext uri="{FF2B5EF4-FFF2-40B4-BE49-F238E27FC236}">
                <a16:creationId xmlns:a16="http://schemas.microsoft.com/office/drawing/2014/main" id="{F6956FAA-0CCD-46DA-85C2-B945B336DB92}"/>
              </a:ext>
            </a:extLst>
          </p:cNvPr>
          <p:cNvSpPr txBox="1"/>
          <p:nvPr/>
        </p:nvSpPr>
        <p:spPr>
          <a:xfrm>
            <a:off x="257962" y="1163369"/>
            <a:ext cx="11676076" cy="3046988"/>
          </a:xfrm>
          <a:prstGeom prst="rect">
            <a:avLst/>
          </a:prstGeom>
          <a:noFill/>
          <a:ln w="12700">
            <a:solidFill>
              <a:schemeClr val="tx1"/>
            </a:solidFill>
          </a:ln>
        </p:spPr>
        <p:txBody>
          <a:bodyPr wrap="square" rtlCol="0">
            <a:spAutoFit/>
          </a:bodyPr>
          <a:lstStyle/>
          <a:p>
            <a:pPr marL="342900" indent="-342900">
              <a:buFont typeface="Arial" panose="020B0604020202020204" pitchFamily="34" charset="0"/>
              <a:buChar char="•"/>
            </a:pPr>
            <a:r>
              <a:rPr lang="en-US" sz="2400" dirty="0"/>
              <a:t>List all partners that will participate including suppliers, Small Medium Enterprises (SME’s), Academic Institutes </a:t>
            </a:r>
          </a:p>
          <a:p>
            <a:pPr marL="800100" lvl="1" indent="-342900">
              <a:buFont typeface="Courier New" panose="02070309020205020404" pitchFamily="49" charset="0"/>
              <a:buChar char="o"/>
            </a:pPr>
            <a:r>
              <a:rPr lang="en-US" sz="2400" dirty="0"/>
              <a:t>Estimate % responsibility for each partner</a:t>
            </a:r>
          </a:p>
          <a:p>
            <a:pPr marL="800100" lvl="1" indent="-342900">
              <a:buFont typeface="Courier New" panose="02070309020205020404" pitchFamily="49" charset="0"/>
              <a:buChar char="o"/>
            </a:pPr>
            <a:r>
              <a:rPr lang="en-US" sz="2400" dirty="0"/>
              <a:t>Provide principle contact for each partner</a:t>
            </a:r>
          </a:p>
          <a:p>
            <a:pPr marL="800100" lvl="1" indent="-342900">
              <a:buFont typeface="Courier New" panose="02070309020205020404" pitchFamily="49" charset="0"/>
              <a:buChar char="o"/>
            </a:pPr>
            <a:r>
              <a:rPr lang="en-US" sz="2400" dirty="0"/>
              <a:t>Indicate partner LIFT membership status</a:t>
            </a:r>
          </a:p>
          <a:p>
            <a:endParaRPr lang="en-US" sz="2400" dirty="0"/>
          </a:p>
          <a:p>
            <a:endParaRPr lang="en-US" sz="2400" dirty="0"/>
          </a:p>
          <a:p>
            <a:endParaRPr lang="en-US" sz="2400" dirty="0"/>
          </a:p>
        </p:txBody>
      </p:sp>
      <p:sp>
        <p:nvSpPr>
          <p:cNvPr id="10" name="Footer Placeholder 1">
            <a:extLst>
              <a:ext uri="{FF2B5EF4-FFF2-40B4-BE49-F238E27FC236}">
                <a16:creationId xmlns:a16="http://schemas.microsoft.com/office/drawing/2014/main" id="{01120CBC-E45F-4C17-B537-037285E43B2D}"/>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LIFT Business Sensitive</a:t>
            </a:r>
          </a:p>
        </p:txBody>
      </p:sp>
      <p:sp>
        <p:nvSpPr>
          <p:cNvPr id="11" name="TextBox 10">
            <a:extLst>
              <a:ext uri="{FF2B5EF4-FFF2-40B4-BE49-F238E27FC236}">
                <a16:creationId xmlns:a16="http://schemas.microsoft.com/office/drawing/2014/main" id="{6EADB560-4BD6-436A-ADA3-08BFA35FE5C9}"/>
              </a:ext>
            </a:extLst>
          </p:cNvPr>
          <p:cNvSpPr txBox="1"/>
          <p:nvPr/>
        </p:nvSpPr>
        <p:spPr>
          <a:xfrm>
            <a:off x="257962" y="64956"/>
            <a:ext cx="1610686" cy="461665"/>
          </a:xfrm>
          <a:prstGeom prst="rect">
            <a:avLst/>
          </a:prstGeom>
          <a:noFill/>
        </p:spPr>
        <p:txBody>
          <a:bodyPr wrap="square" rtlCol="0">
            <a:spAutoFit/>
          </a:bodyPr>
          <a:lstStyle/>
          <a:p>
            <a:r>
              <a:rPr lang="en-US" sz="2400" dirty="0"/>
              <a:t>Paper #:</a:t>
            </a:r>
          </a:p>
        </p:txBody>
      </p:sp>
      <p:sp>
        <p:nvSpPr>
          <p:cNvPr id="12" name="TextBox 11">
            <a:extLst>
              <a:ext uri="{FF2B5EF4-FFF2-40B4-BE49-F238E27FC236}">
                <a16:creationId xmlns:a16="http://schemas.microsoft.com/office/drawing/2014/main" id="{EC962C79-25FD-4489-9AF0-2896CF780120}"/>
              </a:ext>
            </a:extLst>
          </p:cNvPr>
          <p:cNvSpPr txBox="1"/>
          <p:nvPr/>
        </p:nvSpPr>
        <p:spPr>
          <a:xfrm>
            <a:off x="1868648" y="64957"/>
            <a:ext cx="2594295"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dirty="0"/>
          </a:p>
        </p:txBody>
      </p:sp>
      <p:sp>
        <p:nvSpPr>
          <p:cNvPr id="13" name="TextBox 12">
            <a:extLst>
              <a:ext uri="{FF2B5EF4-FFF2-40B4-BE49-F238E27FC236}">
                <a16:creationId xmlns:a16="http://schemas.microsoft.com/office/drawing/2014/main" id="{C89D2A2C-0A24-4525-A720-8A8F751C5C7E}"/>
              </a:ext>
            </a:extLst>
          </p:cNvPr>
          <p:cNvSpPr txBox="1"/>
          <p:nvPr/>
        </p:nvSpPr>
        <p:spPr>
          <a:xfrm>
            <a:off x="7663124" y="64958"/>
            <a:ext cx="1391175" cy="461665"/>
          </a:xfrm>
          <a:prstGeom prst="rect">
            <a:avLst/>
          </a:prstGeom>
          <a:noFill/>
        </p:spPr>
        <p:txBody>
          <a:bodyPr wrap="square" rtlCol="0">
            <a:spAutoFit/>
          </a:bodyPr>
          <a:lstStyle/>
          <a:p>
            <a:r>
              <a:rPr lang="en-US" sz="2400" dirty="0"/>
              <a:t>Project #:</a:t>
            </a:r>
          </a:p>
        </p:txBody>
      </p:sp>
      <p:sp>
        <p:nvSpPr>
          <p:cNvPr id="14" name="TextBox 13">
            <a:extLst>
              <a:ext uri="{FF2B5EF4-FFF2-40B4-BE49-F238E27FC236}">
                <a16:creationId xmlns:a16="http://schemas.microsoft.com/office/drawing/2014/main" id="{2140B73C-A06E-4832-A011-9C50F1727D07}"/>
              </a:ext>
            </a:extLst>
          </p:cNvPr>
          <p:cNvSpPr txBox="1"/>
          <p:nvPr/>
        </p:nvSpPr>
        <p:spPr>
          <a:xfrm>
            <a:off x="9081781" y="64959"/>
            <a:ext cx="2852257"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dirty="0"/>
          </a:p>
        </p:txBody>
      </p:sp>
      <p:sp>
        <p:nvSpPr>
          <p:cNvPr id="18" name="Rectangle 17">
            <a:extLst>
              <a:ext uri="{FF2B5EF4-FFF2-40B4-BE49-F238E27FC236}">
                <a16:creationId xmlns:a16="http://schemas.microsoft.com/office/drawing/2014/main" id="{40D1076F-C1F3-44B8-9754-EB589D032A94}"/>
              </a:ext>
            </a:extLst>
          </p:cNvPr>
          <p:cNvSpPr/>
          <p:nvPr/>
        </p:nvSpPr>
        <p:spPr>
          <a:xfrm>
            <a:off x="0" y="4292891"/>
            <a:ext cx="12192000" cy="365125"/>
          </a:xfrm>
          <a:prstGeom prst="rect">
            <a:avLst/>
          </a:prstGeom>
          <a:solidFill>
            <a:srgbClr val="002060"/>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Approval</a:t>
            </a:r>
          </a:p>
        </p:txBody>
      </p:sp>
      <p:sp>
        <p:nvSpPr>
          <p:cNvPr id="19" name="Rectangle 18">
            <a:extLst>
              <a:ext uri="{FF2B5EF4-FFF2-40B4-BE49-F238E27FC236}">
                <a16:creationId xmlns:a16="http://schemas.microsoft.com/office/drawing/2014/main" id="{769F2E8F-1258-48CD-842B-2C1D2B87E636}"/>
              </a:ext>
            </a:extLst>
          </p:cNvPr>
          <p:cNvSpPr/>
          <p:nvPr/>
        </p:nvSpPr>
        <p:spPr>
          <a:xfrm>
            <a:off x="5939406" y="4878279"/>
            <a:ext cx="5994632" cy="461665"/>
          </a:xfrm>
          <a:prstGeom prst="rect">
            <a:avLst/>
          </a:prstGeom>
          <a:ln w="3175">
            <a:solidFill>
              <a:schemeClr val="tx1"/>
            </a:solidFill>
          </a:ln>
        </p:spPr>
        <p:txBody>
          <a:bodyPr wrap="square">
            <a:spAutoFit/>
          </a:bodyPr>
          <a:lstStyle/>
          <a:p>
            <a:r>
              <a:rPr lang="en-US" sz="2400" b="1" dirty="0">
                <a:latin typeface="Arial" panose="020B0604020202020204" pitchFamily="34" charset="0"/>
                <a:cs typeface="Arial" panose="020B0604020202020204" pitchFamily="34" charset="0"/>
              </a:rPr>
              <a:t>CTO:</a:t>
            </a:r>
            <a:r>
              <a:rPr lang="en-US" sz="2400" dirty="0">
                <a:latin typeface="Arial" panose="020B0604020202020204" pitchFamily="34" charset="0"/>
                <a:cs typeface="Arial" panose="020B0604020202020204" pitchFamily="34" charset="0"/>
              </a:rPr>
              <a:t> Hadrian Rori</a:t>
            </a:r>
          </a:p>
        </p:txBody>
      </p:sp>
      <p:sp>
        <p:nvSpPr>
          <p:cNvPr id="20" name="Rectangle 19">
            <a:extLst>
              <a:ext uri="{FF2B5EF4-FFF2-40B4-BE49-F238E27FC236}">
                <a16:creationId xmlns:a16="http://schemas.microsoft.com/office/drawing/2014/main" id="{14DD005B-54C4-490F-92F1-62D78023C891}"/>
              </a:ext>
            </a:extLst>
          </p:cNvPr>
          <p:cNvSpPr/>
          <p:nvPr/>
        </p:nvSpPr>
        <p:spPr>
          <a:xfrm>
            <a:off x="257961" y="4883131"/>
            <a:ext cx="5136159" cy="461665"/>
          </a:xfrm>
          <a:prstGeom prst="rect">
            <a:avLst/>
          </a:prstGeom>
          <a:ln w="3175">
            <a:solidFill>
              <a:schemeClr val="tx1"/>
            </a:solidFill>
          </a:ln>
        </p:spPr>
        <p:txBody>
          <a:bodyPr wrap="square">
            <a:spAutoFit/>
          </a:bodyPr>
          <a:lstStyle/>
          <a:p>
            <a:r>
              <a:rPr lang="en-US" sz="2400" b="1" dirty="0">
                <a:latin typeface="Arial" panose="020B0604020202020204" pitchFamily="34" charset="0"/>
                <a:cs typeface="Arial" panose="020B0604020202020204" pitchFamily="34" charset="0"/>
              </a:rPr>
              <a:t>VP of Tech:</a:t>
            </a:r>
            <a:r>
              <a:rPr lang="en-US" sz="2400" dirty="0">
                <a:latin typeface="Arial" panose="020B0604020202020204" pitchFamily="34" charset="0"/>
                <a:cs typeface="Arial" panose="020B0604020202020204" pitchFamily="34" charset="0"/>
              </a:rPr>
              <a:t> Noel Mack</a:t>
            </a:r>
          </a:p>
        </p:txBody>
      </p:sp>
      <p:cxnSp>
        <p:nvCxnSpPr>
          <p:cNvPr id="3" name="Straight Connector 2">
            <a:extLst>
              <a:ext uri="{FF2B5EF4-FFF2-40B4-BE49-F238E27FC236}">
                <a16:creationId xmlns:a16="http://schemas.microsoft.com/office/drawing/2014/main" id="{5D5F8481-60D3-4F6A-B93D-6842111E457F}"/>
              </a:ext>
            </a:extLst>
          </p:cNvPr>
          <p:cNvCxnSpPr>
            <a:cxnSpLocks/>
          </p:cNvCxnSpPr>
          <p:nvPr/>
        </p:nvCxnSpPr>
        <p:spPr>
          <a:xfrm>
            <a:off x="257962" y="5904356"/>
            <a:ext cx="513615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EA3BE86-6162-4E3A-8CDA-07291F90A829}"/>
              </a:ext>
            </a:extLst>
          </p:cNvPr>
          <p:cNvCxnSpPr>
            <a:cxnSpLocks/>
          </p:cNvCxnSpPr>
          <p:nvPr/>
        </p:nvCxnSpPr>
        <p:spPr>
          <a:xfrm>
            <a:off x="5939406" y="5904356"/>
            <a:ext cx="5994632" cy="0"/>
          </a:xfrm>
          <a:prstGeom prst="line">
            <a:avLst/>
          </a:prstGeom>
          <a:ln w="28575"/>
        </p:spPr>
        <p:style>
          <a:lnRef idx="1">
            <a:schemeClr val="dk1"/>
          </a:lnRef>
          <a:fillRef idx="0">
            <a:schemeClr val="dk1"/>
          </a:fillRef>
          <a:effectRef idx="0">
            <a:schemeClr val="dk1"/>
          </a:effectRef>
          <a:fontRef idx="minor">
            <a:schemeClr val="tx1"/>
          </a:fontRef>
        </p:style>
      </p:cxnSp>
      <p:sp>
        <p:nvSpPr>
          <p:cNvPr id="16" name="Title 1">
            <a:extLst>
              <a:ext uri="{FF2B5EF4-FFF2-40B4-BE49-F238E27FC236}">
                <a16:creationId xmlns:a16="http://schemas.microsoft.com/office/drawing/2014/main" id="{60FF7DDB-B647-4C3A-943E-6590C616B981}"/>
              </a:ext>
            </a:extLst>
          </p:cNvPr>
          <p:cNvSpPr txBox="1">
            <a:spLocks/>
          </p:cNvSpPr>
          <p:nvPr/>
        </p:nvSpPr>
        <p:spPr>
          <a:xfrm>
            <a:off x="2644238" y="27802"/>
            <a:ext cx="6788727"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algn="ctr"/>
            <a:r>
              <a:rPr lang="en-US" sz="3600" b="1" dirty="0">
                <a:latin typeface="+mn-lt"/>
              </a:rPr>
              <a:t>Hypersonic</a:t>
            </a:r>
          </a:p>
        </p:txBody>
      </p:sp>
    </p:spTree>
    <p:extLst>
      <p:ext uri="{BB962C8B-B14F-4D97-AF65-F5344CB8AC3E}">
        <p14:creationId xmlns:p14="http://schemas.microsoft.com/office/powerpoint/2010/main" val="303994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5</a:t>
            </a:fld>
            <a:endParaRPr lang="en-US" dirty="0"/>
          </a:p>
        </p:txBody>
      </p:sp>
      <p:sp>
        <p:nvSpPr>
          <p:cNvPr id="6" name="Rectangle 5">
            <a:extLst>
              <a:ext uri="{FF2B5EF4-FFF2-40B4-BE49-F238E27FC236}">
                <a16:creationId xmlns:a16="http://schemas.microsoft.com/office/drawing/2014/main" id="{2EF6401E-E584-4637-88E9-09FEA84A6FC6}"/>
              </a:ext>
            </a:extLst>
          </p:cNvPr>
          <p:cNvSpPr/>
          <p:nvPr/>
        </p:nvSpPr>
        <p:spPr>
          <a:xfrm>
            <a:off x="1" y="656850"/>
            <a:ext cx="12192000" cy="365125"/>
          </a:xfrm>
          <a:prstGeom prst="rect">
            <a:avLst/>
          </a:prstGeom>
          <a:solidFill>
            <a:srgbClr val="002060"/>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Abstract</a:t>
            </a:r>
          </a:p>
        </p:txBody>
      </p:sp>
      <p:sp>
        <p:nvSpPr>
          <p:cNvPr id="8" name="TextBox 7">
            <a:extLst>
              <a:ext uri="{FF2B5EF4-FFF2-40B4-BE49-F238E27FC236}">
                <a16:creationId xmlns:a16="http://schemas.microsoft.com/office/drawing/2014/main" id="{F6956FAA-0CCD-46DA-85C2-B945B336DB92}"/>
              </a:ext>
            </a:extLst>
          </p:cNvPr>
          <p:cNvSpPr txBox="1"/>
          <p:nvPr/>
        </p:nvSpPr>
        <p:spPr>
          <a:xfrm>
            <a:off x="257962" y="1163369"/>
            <a:ext cx="11676076" cy="3416320"/>
          </a:xfrm>
          <a:prstGeom prst="rect">
            <a:avLst/>
          </a:prstGeom>
          <a:noFill/>
          <a:ln w="12700">
            <a:solidFill>
              <a:schemeClr val="tx1"/>
            </a:solidFill>
          </a:ln>
        </p:spPr>
        <p:txBody>
          <a:bodyPr wrap="square" rtlCol="0">
            <a:spAutoFit/>
          </a:bodyPr>
          <a:lstStyle/>
          <a:p>
            <a:pPr marL="342900" indent="-342900">
              <a:buFont typeface="Arial" panose="020B0604020202020204" pitchFamily="34" charset="0"/>
              <a:buChar char="•"/>
            </a:pPr>
            <a:r>
              <a:rPr lang="en-US" sz="2400" dirty="0"/>
              <a:t>Summary overview of the proposed scope of work</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7" name="TextBox 6">
            <a:extLst>
              <a:ext uri="{FF2B5EF4-FFF2-40B4-BE49-F238E27FC236}">
                <a16:creationId xmlns:a16="http://schemas.microsoft.com/office/drawing/2014/main" id="{31F851F7-009C-4A6F-B1AD-4EF1D18DC83E}"/>
              </a:ext>
            </a:extLst>
          </p:cNvPr>
          <p:cNvSpPr txBox="1"/>
          <p:nvPr/>
        </p:nvSpPr>
        <p:spPr>
          <a:xfrm>
            <a:off x="257962" y="64957"/>
            <a:ext cx="1610686" cy="461665"/>
          </a:xfrm>
          <a:prstGeom prst="rect">
            <a:avLst/>
          </a:prstGeom>
          <a:noFill/>
        </p:spPr>
        <p:txBody>
          <a:bodyPr wrap="square" rtlCol="0">
            <a:spAutoFit/>
          </a:bodyPr>
          <a:lstStyle/>
          <a:p>
            <a:r>
              <a:rPr lang="en-US" sz="2400" dirty="0"/>
              <a:t>Paper #:</a:t>
            </a:r>
          </a:p>
        </p:txBody>
      </p:sp>
      <p:sp>
        <p:nvSpPr>
          <p:cNvPr id="9" name="TextBox 8">
            <a:extLst>
              <a:ext uri="{FF2B5EF4-FFF2-40B4-BE49-F238E27FC236}">
                <a16:creationId xmlns:a16="http://schemas.microsoft.com/office/drawing/2014/main" id="{34CE9C87-2FAB-496D-8694-CA6E0CBDD51C}"/>
              </a:ext>
            </a:extLst>
          </p:cNvPr>
          <p:cNvSpPr txBox="1"/>
          <p:nvPr/>
        </p:nvSpPr>
        <p:spPr>
          <a:xfrm>
            <a:off x="1868648" y="64958"/>
            <a:ext cx="2594295"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dirty="0"/>
          </a:p>
        </p:txBody>
      </p:sp>
      <p:sp>
        <p:nvSpPr>
          <p:cNvPr id="10" name="Footer Placeholder 1">
            <a:extLst>
              <a:ext uri="{FF2B5EF4-FFF2-40B4-BE49-F238E27FC236}">
                <a16:creationId xmlns:a16="http://schemas.microsoft.com/office/drawing/2014/main" id="{DC22824C-21BF-409D-920E-3EAF645DD23C}"/>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LIFT Business Sensitive</a:t>
            </a:r>
          </a:p>
        </p:txBody>
      </p:sp>
      <p:sp>
        <p:nvSpPr>
          <p:cNvPr id="11" name="TextBox 10">
            <a:extLst>
              <a:ext uri="{FF2B5EF4-FFF2-40B4-BE49-F238E27FC236}">
                <a16:creationId xmlns:a16="http://schemas.microsoft.com/office/drawing/2014/main" id="{FCD32519-2388-49AB-9CD3-AA511BA9B291}"/>
              </a:ext>
            </a:extLst>
          </p:cNvPr>
          <p:cNvSpPr txBox="1"/>
          <p:nvPr/>
        </p:nvSpPr>
        <p:spPr>
          <a:xfrm>
            <a:off x="7663124" y="64958"/>
            <a:ext cx="1391175" cy="461665"/>
          </a:xfrm>
          <a:prstGeom prst="rect">
            <a:avLst/>
          </a:prstGeom>
          <a:noFill/>
        </p:spPr>
        <p:txBody>
          <a:bodyPr wrap="square" rtlCol="0">
            <a:spAutoFit/>
          </a:bodyPr>
          <a:lstStyle/>
          <a:p>
            <a:r>
              <a:rPr lang="en-US" sz="2400" dirty="0"/>
              <a:t>Project #:</a:t>
            </a:r>
          </a:p>
        </p:txBody>
      </p:sp>
      <p:sp>
        <p:nvSpPr>
          <p:cNvPr id="12" name="TextBox 11">
            <a:extLst>
              <a:ext uri="{FF2B5EF4-FFF2-40B4-BE49-F238E27FC236}">
                <a16:creationId xmlns:a16="http://schemas.microsoft.com/office/drawing/2014/main" id="{ED8C6B66-5394-4118-95D3-528EA05F28BC}"/>
              </a:ext>
            </a:extLst>
          </p:cNvPr>
          <p:cNvSpPr txBox="1"/>
          <p:nvPr/>
        </p:nvSpPr>
        <p:spPr>
          <a:xfrm>
            <a:off x="9081781" y="64959"/>
            <a:ext cx="2852257"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dirty="0"/>
          </a:p>
        </p:txBody>
      </p:sp>
      <p:sp>
        <p:nvSpPr>
          <p:cNvPr id="13" name="Rectangle 12">
            <a:extLst>
              <a:ext uri="{FF2B5EF4-FFF2-40B4-BE49-F238E27FC236}">
                <a16:creationId xmlns:a16="http://schemas.microsoft.com/office/drawing/2014/main" id="{3DE82472-D466-4FE0-830F-1845593880C8}"/>
              </a:ext>
            </a:extLst>
          </p:cNvPr>
          <p:cNvSpPr/>
          <p:nvPr/>
        </p:nvSpPr>
        <p:spPr>
          <a:xfrm>
            <a:off x="0" y="4827577"/>
            <a:ext cx="12192000" cy="365125"/>
          </a:xfrm>
          <a:prstGeom prst="rect">
            <a:avLst/>
          </a:prstGeom>
          <a:solidFill>
            <a:srgbClr val="002060"/>
          </a:solidFill>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Budget Overview</a:t>
            </a:r>
          </a:p>
        </p:txBody>
      </p:sp>
      <p:sp>
        <p:nvSpPr>
          <p:cNvPr id="14" name="TextBox 13">
            <a:extLst>
              <a:ext uri="{FF2B5EF4-FFF2-40B4-BE49-F238E27FC236}">
                <a16:creationId xmlns:a16="http://schemas.microsoft.com/office/drawing/2014/main" id="{B00613D6-7BC3-4E72-B8CE-718F7C34A17B}"/>
              </a:ext>
            </a:extLst>
          </p:cNvPr>
          <p:cNvSpPr txBox="1"/>
          <p:nvPr/>
        </p:nvSpPr>
        <p:spPr>
          <a:xfrm>
            <a:off x="257962" y="5327838"/>
            <a:ext cx="11676076" cy="830997"/>
          </a:xfrm>
          <a:prstGeom prst="rect">
            <a:avLst/>
          </a:prstGeom>
          <a:noFill/>
          <a:ln w="12700">
            <a:solidFill>
              <a:schemeClr val="tx1"/>
            </a:solidFill>
          </a:ln>
        </p:spPr>
        <p:txBody>
          <a:bodyPr wrap="square" rtlCol="0">
            <a:spAutoFit/>
          </a:bodyPr>
          <a:lstStyle/>
          <a:p>
            <a:r>
              <a:rPr lang="en-US" sz="2400" dirty="0"/>
              <a:t>Estimated Total Project Value:				(TPV $)                                             Estimated Total Cost Share:					(CS $)</a:t>
            </a:r>
          </a:p>
        </p:txBody>
      </p:sp>
      <p:sp>
        <p:nvSpPr>
          <p:cNvPr id="15" name="Title 1">
            <a:extLst>
              <a:ext uri="{FF2B5EF4-FFF2-40B4-BE49-F238E27FC236}">
                <a16:creationId xmlns:a16="http://schemas.microsoft.com/office/drawing/2014/main" id="{6999BAB2-D0E7-456A-9849-1DD9A3F3BC09}"/>
              </a:ext>
            </a:extLst>
          </p:cNvPr>
          <p:cNvSpPr txBox="1">
            <a:spLocks/>
          </p:cNvSpPr>
          <p:nvPr/>
        </p:nvSpPr>
        <p:spPr>
          <a:xfrm>
            <a:off x="2644238" y="27802"/>
            <a:ext cx="6788727"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algn="ctr"/>
            <a:r>
              <a:rPr lang="en-US" sz="3600" b="1" dirty="0">
                <a:latin typeface="+mn-lt"/>
              </a:rPr>
              <a:t>Hypersonic</a:t>
            </a:r>
          </a:p>
        </p:txBody>
      </p:sp>
    </p:spTree>
    <p:extLst>
      <p:ext uri="{BB962C8B-B14F-4D97-AF65-F5344CB8AC3E}">
        <p14:creationId xmlns:p14="http://schemas.microsoft.com/office/powerpoint/2010/main" val="2661783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6</a:t>
            </a:fld>
            <a:endParaRPr lang="en-US" dirty="0"/>
          </a:p>
        </p:txBody>
      </p:sp>
      <p:sp>
        <p:nvSpPr>
          <p:cNvPr id="6" name="Rectangle 5">
            <a:extLst>
              <a:ext uri="{FF2B5EF4-FFF2-40B4-BE49-F238E27FC236}">
                <a16:creationId xmlns:a16="http://schemas.microsoft.com/office/drawing/2014/main" id="{2EF6401E-E584-4637-88E9-09FEA84A6FC6}"/>
              </a:ext>
            </a:extLst>
          </p:cNvPr>
          <p:cNvSpPr/>
          <p:nvPr/>
        </p:nvSpPr>
        <p:spPr>
          <a:xfrm>
            <a:off x="1" y="656850"/>
            <a:ext cx="12192000" cy="365125"/>
          </a:xfrm>
          <a:prstGeom prst="rect">
            <a:avLst/>
          </a:prstGeom>
          <a:solidFill>
            <a:srgbClr val="002060"/>
          </a:solidFill>
          <a:ln>
            <a:solidFill>
              <a:srgbClr val="C0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Problem Scope</a:t>
            </a:r>
          </a:p>
        </p:txBody>
      </p:sp>
      <p:sp>
        <p:nvSpPr>
          <p:cNvPr id="8" name="TextBox 7">
            <a:extLst>
              <a:ext uri="{FF2B5EF4-FFF2-40B4-BE49-F238E27FC236}">
                <a16:creationId xmlns:a16="http://schemas.microsoft.com/office/drawing/2014/main" id="{F6956FAA-0CCD-46DA-85C2-B945B336DB92}"/>
              </a:ext>
            </a:extLst>
          </p:cNvPr>
          <p:cNvSpPr txBox="1"/>
          <p:nvPr/>
        </p:nvSpPr>
        <p:spPr>
          <a:xfrm>
            <a:off x="257962" y="1163369"/>
            <a:ext cx="11676076" cy="3785652"/>
          </a:xfrm>
          <a:prstGeom prst="rect">
            <a:avLst/>
          </a:prstGeom>
          <a:noFill/>
          <a:ln w="12700">
            <a:solidFill>
              <a:schemeClr val="tx1"/>
            </a:solidFill>
          </a:ln>
        </p:spPr>
        <p:txBody>
          <a:bodyPr wrap="square" rtlCol="0">
            <a:spAutoFit/>
          </a:bodyPr>
          <a:lstStyle/>
          <a:p>
            <a:pPr marL="342900" indent="-342900">
              <a:buFont typeface="Arial" panose="020B0604020202020204" pitchFamily="34" charset="0"/>
              <a:buChar char="•"/>
            </a:pPr>
            <a:r>
              <a:rPr lang="en-US" sz="2400" dirty="0"/>
              <a:t>State what will be within the team’s working boundaries and what the team will not be working on. </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10" name="Footer Placeholder 1">
            <a:extLst>
              <a:ext uri="{FF2B5EF4-FFF2-40B4-BE49-F238E27FC236}">
                <a16:creationId xmlns:a16="http://schemas.microsoft.com/office/drawing/2014/main" id="{CB6D25CF-5AD7-4729-A8D7-A8F22C59B235}"/>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LIFT Business Sensitive</a:t>
            </a:r>
          </a:p>
        </p:txBody>
      </p:sp>
      <p:sp>
        <p:nvSpPr>
          <p:cNvPr id="11" name="TextBox 10">
            <a:extLst>
              <a:ext uri="{FF2B5EF4-FFF2-40B4-BE49-F238E27FC236}">
                <a16:creationId xmlns:a16="http://schemas.microsoft.com/office/drawing/2014/main" id="{752CB076-92B1-4848-A34F-E400B11129AA}"/>
              </a:ext>
            </a:extLst>
          </p:cNvPr>
          <p:cNvSpPr txBox="1"/>
          <p:nvPr/>
        </p:nvSpPr>
        <p:spPr>
          <a:xfrm>
            <a:off x="257962" y="64958"/>
            <a:ext cx="1610686" cy="461665"/>
          </a:xfrm>
          <a:prstGeom prst="rect">
            <a:avLst/>
          </a:prstGeom>
          <a:noFill/>
        </p:spPr>
        <p:txBody>
          <a:bodyPr wrap="square" rtlCol="0">
            <a:spAutoFit/>
          </a:bodyPr>
          <a:lstStyle/>
          <a:p>
            <a:r>
              <a:rPr lang="en-US" sz="2400" dirty="0"/>
              <a:t>Paper #:</a:t>
            </a:r>
          </a:p>
        </p:txBody>
      </p:sp>
      <p:sp>
        <p:nvSpPr>
          <p:cNvPr id="12" name="TextBox 11">
            <a:extLst>
              <a:ext uri="{FF2B5EF4-FFF2-40B4-BE49-F238E27FC236}">
                <a16:creationId xmlns:a16="http://schemas.microsoft.com/office/drawing/2014/main" id="{7B8FD618-87CC-4CA6-9A0F-4F08928A52A6}"/>
              </a:ext>
            </a:extLst>
          </p:cNvPr>
          <p:cNvSpPr txBox="1"/>
          <p:nvPr/>
        </p:nvSpPr>
        <p:spPr>
          <a:xfrm>
            <a:off x="1868648" y="70772"/>
            <a:ext cx="2594295"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dirty="0"/>
          </a:p>
        </p:txBody>
      </p:sp>
      <p:sp>
        <p:nvSpPr>
          <p:cNvPr id="13" name="TextBox 12">
            <a:extLst>
              <a:ext uri="{FF2B5EF4-FFF2-40B4-BE49-F238E27FC236}">
                <a16:creationId xmlns:a16="http://schemas.microsoft.com/office/drawing/2014/main" id="{340D660F-F306-435F-953D-6CB2357BAEF7}"/>
              </a:ext>
            </a:extLst>
          </p:cNvPr>
          <p:cNvSpPr txBox="1"/>
          <p:nvPr/>
        </p:nvSpPr>
        <p:spPr>
          <a:xfrm>
            <a:off x="7663124" y="64958"/>
            <a:ext cx="1391175" cy="461665"/>
          </a:xfrm>
          <a:prstGeom prst="rect">
            <a:avLst/>
          </a:prstGeom>
          <a:noFill/>
        </p:spPr>
        <p:txBody>
          <a:bodyPr wrap="square" rtlCol="0">
            <a:spAutoFit/>
          </a:bodyPr>
          <a:lstStyle/>
          <a:p>
            <a:r>
              <a:rPr lang="en-US" sz="2400" dirty="0"/>
              <a:t>Project #:</a:t>
            </a:r>
          </a:p>
        </p:txBody>
      </p:sp>
      <p:sp>
        <p:nvSpPr>
          <p:cNvPr id="14" name="TextBox 13">
            <a:extLst>
              <a:ext uri="{FF2B5EF4-FFF2-40B4-BE49-F238E27FC236}">
                <a16:creationId xmlns:a16="http://schemas.microsoft.com/office/drawing/2014/main" id="{EB76BAE9-7E07-44FE-B66F-950FB80DBFCB}"/>
              </a:ext>
            </a:extLst>
          </p:cNvPr>
          <p:cNvSpPr txBox="1"/>
          <p:nvPr/>
        </p:nvSpPr>
        <p:spPr>
          <a:xfrm>
            <a:off x="9081781" y="64959"/>
            <a:ext cx="2852257"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dirty="0"/>
          </a:p>
        </p:txBody>
      </p:sp>
      <p:sp>
        <p:nvSpPr>
          <p:cNvPr id="15" name="Title 1">
            <a:extLst>
              <a:ext uri="{FF2B5EF4-FFF2-40B4-BE49-F238E27FC236}">
                <a16:creationId xmlns:a16="http://schemas.microsoft.com/office/drawing/2014/main" id="{9C4CB8A9-6496-469D-BBA1-8C07E666563F}"/>
              </a:ext>
            </a:extLst>
          </p:cNvPr>
          <p:cNvSpPr txBox="1">
            <a:spLocks/>
          </p:cNvSpPr>
          <p:nvPr/>
        </p:nvSpPr>
        <p:spPr>
          <a:xfrm>
            <a:off x="2644238" y="27802"/>
            <a:ext cx="6788727"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algn="ctr"/>
            <a:r>
              <a:rPr lang="en-US" sz="3600" b="1" dirty="0">
                <a:latin typeface="+mn-lt"/>
              </a:rPr>
              <a:t>Hypersonic</a:t>
            </a:r>
          </a:p>
        </p:txBody>
      </p:sp>
    </p:spTree>
    <p:extLst>
      <p:ext uri="{BB962C8B-B14F-4D97-AF65-F5344CB8AC3E}">
        <p14:creationId xmlns:p14="http://schemas.microsoft.com/office/powerpoint/2010/main" val="1872410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7</a:t>
            </a:fld>
            <a:endParaRPr lang="en-US" dirty="0"/>
          </a:p>
        </p:txBody>
      </p:sp>
      <p:sp>
        <p:nvSpPr>
          <p:cNvPr id="6" name="Rectangle 5">
            <a:extLst>
              <a:ext uri="{FF2B5EF4-FFF2-40B4-BE49-F238E27FC236}">
                <a16:creationId xmlns:a16="http://schemas.microsoft.com/office/drawing/2014/main" id="{2EF6401E-E584-4637-88E9-09FEA84A6FC6}"/>
              </a:ext>
            </a:extLst>
          </p:cNvPr>
          <p:cNvSpPr/>
          <p:nvPr/>
        </p:nvSpPr>
        <p:spPr>
          <a:xfrm>
            <a:off x="1" y="656850"/>
            <a:ext cx="12192000" cy="365125"/>
          </a:xfrm>
          <a:prstGeom prst="rect">
            <a:avLst/>
          </a:prstGeom>
          <a:solidFill>
            <a:srgbClr val="002060"/>
          </a:solidFill>
          <a:ln>
            <a:solidFill>
              <a:srgbClr val="C0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Technical Ability to Support the Request</a:t>
            </a:r>
          </a:p>
        </p:txBody>
      </p:sp>
      <p:sp>
        <p:nvSpPr>
          <p:cNvPr id="8" name="TextBox 7">
            <a:extLst>
              <a:ext uri="{FF2B5EF4-FFF2-40B4-BE49-F238E27FC236}">
                <a16:creationId xmlns:a16="http://schemas.microsoft.com/office/drawing/2014/main" id="{F6956FAA-0CCD-46DA-85C2-B945B336DB92}"/>
              </a:ext>
            </a:extLst>
          </p:cNvPr>
          <p:cNvSpPr txBox="1"/>
          <p:nvPr/>
        </p:nvSpPr>
        <p:spPr>
          <a:xfrm>
            <a:off x="257962" y="1163369"/>
            <a:ext cx="11676076" cy="4524315"/>
          </a:xfrm>
          <a:prstGeom prst="rect">
            <a:avLst/>
          </a:prstGeom>
          <a:noFill/>
          <a:ln w="12700">
            <a:solidFill>
              <a:schemeClr val="tx1"/>
            </a:solidFill>
          </a:ln>
        </p:spPr>
        <p:txBody>
          <a:bodyPr wrap="square" rtlCol="0">
            <a:spAutoFit/>
          </a:bodyPr>
          <a:lstStyle/>
          <a:p>
            <a:pPr marL="342900" indent="-342900">
              <a:buFont typeface="Arial" panose="020B0604020202020204" pitchFamily="34" charset="0"/>
              <a:buChar char="•"/>
            </a:pPr>
            <a:r>
              <a:rPr lang="en-US" sz="2400" dirty="0"/>
              <a:t>State the technical capabilities to complete the scope of work</a:t>
            </a:r>
          </a:p>
          <a:p>
            <a:pPr marL="800100" lvl="1" indent="-342900">
              <a:buFont typeface="Courier New" panose="02070309020205020404" pitchFamily="49" charset="0"/>
              <a:buChar char="o"/>
            </a:pPr>
            <a:r>
              <a:rPr lang="en-US" sz="2400" dirty="0"/>
              <a:t>List specific skillsets, modeling, equipment, resources, etc.</a:t>
            </a:r>
          </a:p>
          <a:p>
            <a:pPr marL="800100" lvl="1" indent="-342900">
              <a:buFont typeface="Courier New" panose="02070309020205020404" pitchFamily="49" charset="0"/>
              <a:buChar char="o"/>
            </a:pPr>
            <a:r>
              <a:rPr lang="en-US" sz="2400" dirty="0"/>
              <a:t>Include Graphs, photos, examples, etc.</a:t>
            </a:r>
          </a:p>
          <a:p>
            <a:pPr marL="342900" indent="-342900">
              <a:buFont typeface="Courier New" panose="02070309020205020404" pitchFamily="49" charset="0"/>
              <a:buChar char="o"/>
            </a:pPr>
            <a:r>
              <a:rPr lang="en-US" sz="2400" dirty="0"/>
              <a:t>What makes your proposed approach novel? </a:t>
            </a:r>
          </a:p>
          <a:p>
            <a:pPr marL="342900" indent="-342900">
              <a:buFont typeface="Courier New" panose="02070309020205020404" pitchFamily="49" charset="0"/>
              <a:buChar char="o"/>
            </a:pPr>
            <a:r>
              <a:rPr lang="en-US" sz="2400" dirty="0"/>
              <a:t>IP generation anticipated? Will background IP be shared with LIFT during the project?</a:t>
            </a:r>
          </a:p>
          <a:p>
            <a:pPr marL="342900" indent="-342900">
              <a:buFont typeface="Courier New" panose="02070309020205020404" pitchFamily="49" charset="0"/>
              <a:buChar char="o"/>
            </a:pPr>
            <a:r>
              <a:rPr lang="en-US" sz="2400" dirty="0"/>
              <a:t>Include as many slides as needed to address this topic. </a:t>
            </a:r>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10" name="Footer Placeholder 1">
            <a:extLst>
              <a:ext uri="{FF2B5EF4-FFF2-40B4-BE49-F238E27FC236}">
                <a16:creationId xmlns:a16="http://schemas.microsoft.com/office/drawing/2014/main" id="{CB6D25CF-5AD7-4729-A8D7-A8F22C59B235}"/>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LIFT Business Sensitive</a:t>
            </a:r>
          </a:p>
        </p:txBody>
      </p:sp>
      <p:sp>
        <p:nvSpPr>
          <p:cNvPr id="11" name="TextBox 10">
            <a:extLst>
              <a:ext uri="{FF2B5EF4-FFF2-40B4-BE49-F238E27FC236}">
                <a16:creationId xmlns:a16="http://schemas.microsoft.com/office/drawing/2014/main" id="{752CB076-92B1-4848-A34F-E400B11129AA}"/>
              </a:ext>
            </a:extLst>
          </p:cNvPr>
          <p:cNvSpPr txBox="1"/>
          <p:nvPr/>
        </p:nvSpPr>
        <p:spPr>
          <a:xfrm>
            <a:off x="257962" y="64958"/>
            <a:ext cx="1610686" cy="461665"/>
          </a:xfrm>
          <a:prstGeom prst="rect">
            <a:avLst/>
          </a:prstGeom>
          <a:noFill/>
        </p:spPr>
        <p:txBody>
          <a:bodyPr wrap="square" rtlCol="0">
            <a:spAutoFit/>
          </a:bodyPr>
          <a:lstStyle/>
          <a:p>
            <a:r>
              <a:rPr lang="en-US" sz="2400" dirty="0"/>
              <a:t>Paper #:</a:t>
            </a:r>
          </a:p>
        </p:txBody>
      </p:sp>
      <p:sp>
        <p:nvSpPr>
          <p:cNvPr id="12" name="TextBox 11">
            <a:extLst>
              <a:ext uri="{FF2B5EF4-FFF2-40B4-BE49-F238E27FC236}">
                <a16:creationId xmlns:a16="http://schemas.microsoft.com/office/drawing/2014/main" id="{7B8FD618-87CC-4CA6-9A0F-4F08928A52A6}"/>
              </a:ext>
            </a:extLst>
          </p:cNvPr>
          <p:cNvSpPr txBox="1"/>
          <p:nvPr/>
        </p:nvSpPr>
        <p:spPr>
          <a:xfrm>
            <a:off x="1868648" y="70772"/>
            <a:ext cx="2594295"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dirty="0"/>
          </a:p>
        </p:txBody>
      </p:sp>
      <p:sp>
        <p:nvSpPr>
          <p:cNvPr id="13" name="TextBox 12">
            <a:extLst>
              <a:ext uri="{FF2B5EF4-FFF2-40B4-BE49-F238E27FC236}">
                <a16:creationId xmlns:a16="http://schemas.microsoft.com/office/drawing/2014/main" id="{340D660F-F306-435F-953D-6CB2357BAEF7}"/>
              </a:ext>
            </a:extLst>
          </p:cNvPr>
          <p:cNvSpPr txBox="1"/>
          <p:nvPr/>
        </p:nvSpPr>
        <p:spPr>
          <a:xfrm>
            <a:off x="7663124" y="64958"/>
            <a:ext cx="1391175" cy="461665"/>
          </a:xfrm>
          <a:prstGeom prst="rect">
            <a:avLst/>
          </a:prstGeom>
          <a:noFill/>
        </p:spPr>
        <p:txBody>
          <a:bodyPr wrap="square" rtlCol="0">
            <a:spAutoFit/>
          </a:bodyPr>
          <a:lstStyle/>
          <a:p>
            <a:r>
              <a:rPr lang="en-US" sz="2400" dirty="0"/>
              <a:t>Project #:</a:t>
            </a:r>
          </a:p>
        </p:txBody>
      </p:sp>
      <p:sp>
        <p:nvSpPr>
          <p:cNvPr id="14" name="TextBox 13">
            <a:extLst>
              <a:ext uri="{FF2B5EF4-FFF2-40B4-BE49-F238E27FC236}">
                <a16:creationId xmlns:a16="http://schemas.microsoft.com/office/drawing/2014/main" id="{EB76BAE9-7E07-44FE-B66F-950FB80DBFCB}"/>
              </a:ext>
            </a:extLst>
          </p:cNvPr>
          <p:cNvSpPr txBox="1"/>
          <p:nvPr/>
        </p:nvSpPr>
        <p:spPr>
          <a:xfrm>
            <a:off x="9081781" y="64959"/>
            <a:ext cx="2852257"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dirty="0"/>
          </a:p>
        </p:txBody>
      </p:sp>
      <p:sp>
        <p:nvSpPr>
          <p:cNvPr id="16" name="Title 1">
            <a:extLst>
              <a:ext uri="{FF2B5EF4-FFF2-40B4-BE49-F238E27FC236}">
                <a16:creationId xmlns:a16="http://schemas.microsoft.com/office/drawing/2014/main" id="{5C1102A5-6469-4B92-A8C5-CBDEB10F8CA2}"/>
              </a:ext>
            </a:extLst>
          </p:cNvPr>
          <p:cNvSpPr txBox="1">
            <a:spLocks/>
          </p:cNvSpPr>
          <p:nvPr/>
        </p:nvSpPr>
        <p:spPr>
          <a:xfrm>
            <a:off x="2644238" y="27802"/>
            <a:ext cx="6788727"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algn="ctr"/>
            <a:r>
              <a:rPr lang="en-US" sz="3600" b="1" dirty="0">
                <a:latin typeface="+mn-lt"/>
              </a:rPr>
              <a:t>Hypersonic</a:t>
            </a:r>
          </a:p>
        </p:txBody>
      </p:sp>
    </p:spTree>
    <p:extLst>
      <p:ext uri="{BB962C8B-B14F-4D97-AF65-F5344CB8AC3E}">
        <p14:creationId xmlns:p14="http://schemas.microsoft.com/office/powerpoint/2010/main" val="1159733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8</a:t>
            </a:fld>
            <a:endParaRPr lang="en-US" dirty="0"/>
          </a:p>
        </p:txBody>
      </p:sp>
      <p:sp>
        <p:nvSpPr>
          <p:cNvPr id="6" name="Rectangle 5">
            <a:extLst>
              <a:ext uri="{FF2B5EF4-FFF2-40B4-BE49-F238E27FC236}">
                <a16:creationId xmlns:a16="http://schemas.microsoft.com/office/drawing/2014/main" id="{2EF6401E-E584-4637-88E9-09FEA84A6FC6}"/>
              </a:ext>
            </a:extLst>
          </p:cNvPr>
          <p:cNvSpPr/>
          <p:nvPr/>
        </p:nvSpPr>
        <p:spPr>
          <a:xfrm>
            <a:off x="1" y="656850"/>
            <a:ext cx="12192000" cy="365125"/>
          </a:xfrm>
          <a:prstGeom prst="rect">
            <a:avLst/>
          </a:prstGeom>
          <a:solidFill>
            <a:srgbClr val="002060"/>
          </a:solidFill>
          <a:ln>
            <a:solidFill>
              <a:srgbClr val="C0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Technical Ability to Support the Request</a:t>
            </a:r>
          </a:p>
        </p:txBody>
      </p:sp>
      <p:sp>
        <p:nvSpPr>
          <p:cNvPr id="8" name="TextBox 7">
            <a:extLst>
              <a:ext uri="{FF2B5EF4-FFF2-40B4-BE49-F238E27FC236}">
                <a16:creationId xmlns:a16="http://schemas.microsoft.com/office/drawing/2014/main" id="{F6956FAA-0CCD-46DA-85C2-B945B336DB92}"/>
              </a:ext>
            </a:extLst>
          </p:cNvPr>
          <p:cNvSpPr txBox="1"/>
          <p:nvPr/>
        </p:nvSpPr>
        <p:spPr>
          <a:xfrm>
            <a:off x="257962" y="1163369"/>
            <a:ext cx="11676076" cy="4893647"/>
          </a:xfrm>
          <a:prstGeom prst="rect">
            <a:avLst/>
          </a:prstGeom>
          <a:noFill/>
          <a:ln w="12700">
            <a:solidFill>
              <a:schemeClr val="tx1"/>
            </a:solidFill>
          </a:ln>
        </p:spPr>
        <p:txBody>
          <a:bodyPr wrap="square" rtlCol="0">
            <a:spAutoFit/>
          </a:bodyPr>
          <a:lstStyle/>
          <a:p>
            <a:pPr marL="342900" indent="-342900">
              <a:buFont typeface="Arial" panose="020B0604020202020204" pitchFamily="34" charset="0"/>
              <a:buChar char="•"/>
            </a:pPr>
            <a:r>
              <a:rPr lang="en-US" sz="2400" dirty="0"/>
              <a:t>Include as many slides as needed to address this topic.</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10" name="Footer Placeholder 1">
            <a:extLst>
              <a:ext uri="{FF2B5EF4-FFF2-40B4-BE49-F238E27FC236}">
                <a16:creationId xmlns:a16="http://schemas.microsoft.com/office/drawing/2014/main" id="{CB6D25CF-5AD7-4729-A8D7-A8F22C59B235}"/>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LIFT Business Sensitive</a:t>
            </a:r>
          </a:p>
        </p:txBody>
      </p:sp>
      <p:sp>
        <p:nvSpPr>
          <p:cNvPr id="11" name="TextBox 10">
            <a:extLst>
              <a:ext uri="{FF2B5EF4-FFF2-40B4-BE49-F238E27FC236}">
                <a16:creationId xmlns:a16="http://schemas.microsoft.com/office/drawing/2014/main" id="{752CB076-92B1-4848-A34F-E400B11129AA}"/>
              </a:ext>
            </a:extLst>
          </p:cNvPr>
          <p:cNvSpPr txBox="1"/>
          <p:nvPr/>
        </p:nvSpPr>
        <p:spPr>
          <a:xfrm>
            <a:off x="257962" y="64958"/>
            <a:ext cx="1610686" cy="461665"/>
          </a:xfrm>
          <a:prstGeom prst="rect">
            <a:avLst/>
          </a:prstGeom>
          <a:noFill/>
        </p:spPr>
        <p:txBody>
          <a:bodyPr wrap="square" rtlCol="0">
            <a:spAutoFit/>
          </a:bodyPr>
          <a:lstStyle/>
          <a:p>
            <a:r>
              <a:rPr lang="en-US" sz="2400" dirty="0"/>
              <a:t>Paper #:</a:t>
            </a:r>
          </a:p>
        </p:txBody>
      </p:sp>
      <p:sp>
        <p:nvSpPr>
          <p:cNvPr id="12" name="TextBox 11">
            <a:extLst>
              <a:ext uri="{FF2B5EF4-FFF2-40B4-BE49-F238E27FC236}">
                <a16:creationId xmlns:a16="http://schemas.microsoft.com/office/drawing/2014/main" id="{7B8FD618-87CC-4CA6-9A0F-4F08928A52A6}"/>
              </a:ext>
            </a:extLst>
          </p:cNvPr>
          <p:cNvSpPr txBox="1"/>
          <p:nvPr/>
        </p:nvSpPr>
        <p:spPr>
          <a:xfrm>
            <a:off x="1868648" y="70772"/>
            <a:ext cx="2594295"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dirty="0"/>
          </a:p>
        </p:txBody>
      </p:sp>
      <p:sp>
        <p:nvSpPr>
          <p:cNvPr id="13" name="TextBox 12">
            <a:extLst>
              <a:ext uri="{FF2B5EF4-FFF2-40B4-BE49-F238E27FC236}">
                <a16:creationId xmlns:a16="http://schemas.microsoft.com/office/drawing/2014/main" id="{340D660F-F306-435F-953D-6CB2357BAEF7}"/>
              </a:ext>
            </a:extLst>
          </p:cNvPr>
          <p:cNvSpPr txBox="1"/>
          <p:nvPr/>
        </p:nvSpPr>
        <p:spPr>
          <a:xfrm>
            <a:off x="7663124" y="64958"/>
            <a:ext cx="1391175" cy="461665"/>
          </a:xfrm>
          <a:prstGeom prst="rect">
            <a:avLst/>
          </a:prstGeom>
          <a:noFill/>
        </p:spPr>
        <p:txBody>
          <a:bodyPr wrap="square" rtlCol="0">
            <a:spAutoFit/>
          </a:bodyPr>
          <a:lstStyle/>
          <a:p>
            <a:r>
              <a:rPr lang="en-US" sz="2400" dirty="0"/>
              <a:t>Project #:</a:t>
            </a:r>
          </a:p>
        </p:txBody>
      </p:sp>
      <p:sp>
        <p:nvSpPr>
          <p:cNvPr id="14" name="TextBox 13">
            <a:extLst>
              <a:ext uri="{FF2B5EF4-FFF2-40B4-BE49-F238E27FC236}">
                <a16:creationId xmlns:a16="http://schemas.microsoft.com/office/drawing/2014/main" id="{EB76BAE9-7E07-44FE-B66F-950FB80DBFCB}"/>
              </a:ext>
            </a:extLst>
          </p:cNvPr>
          <p:cNvSpPr txBox="1"/>
          <p:nvPr/>
        </p:nvSpPr>
        <p:spPr>
          <a:xfrm>
            <a:off x="9081781" y="64959"/>
            <a:ext cx="2852257"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dirty="0"/>
          </a:p>
        </p:txBody>
      </p:sp>
      <p:sp>
        <p:nvSpPr>
          <p:cNvPr id="16" name="Title 1">
            <a:extLst>
              <a:ext uri="{FF2B5EF4-FFF2-40B4-BE49-F238E27FC236}">
                <a16:creationId xmlns:a16="http://schemas.microsoft.com/office/drawing/2014/main" id="{5C1102A5-6469-4B92-A8C5-CBDEB10F8CA2}"/>
              </a:ext>
            </a:extLst>
          </p:cNvPr>
          <p:cNvSpPr txBox="1">
            <a:spLocks/>
          </p:cNvSpPr>
          <p:nvPr/>
        </p:nvSpPr>
        <p:spPr>
          <a:xfrm>
            <a:off x="2644238" y="27802"/>
            <a:ext cx="6788727"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algn="ctr"/>
            <a:r>
              <a:rPr lang="en-US" sz="3600" b="1" dirty="0">
                <a:latin typeface="+mn-lt"/>
              </a:rPr>
              <a:t>Hypersonic</a:t>
            </a:r>
          </a:p>
        </p:txBody>
      </p:sp>
    </p:spTree>
    <p:extLst>
      <p:ext uri="{BB962C8B-B14F-4D97-AF65-F5344CB8AC3E}">
        <p14:creationId xmlns:p14="http://schemas.microsoft.com/office/powerpoint/2010/main" val="2388415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7AB97050-2AE2-49DA-8185-1D1A746CC589}"/>
              </a:ext>
            </a:extLst>
          </p:cNvPr>
          <p:cNvSpPr>
            <a:spLocks noGrp="1"/>
          </p:cNvSpPr>
          <p:nvPr>
            <p:ph type="sldNum" sz="quarter" idx="12"/>
          </p:nvPr>
        </p:nvSpPr>
        <p:spPr/>
        <p:txBody>
          <a:bodyPr/>
          <a:lstStyle/>
          <a:p>
            <a:fld id="{A71C0557-87A9-4981-8112-53885F1BCC74}" type="slidenum">
              <a:rPr lang="en-US" smtClean="0"/>
              <a:t>9</a:t>
            </a:fld>
            <a:endParaRPr lang="en-US" dirty="0"/>
          </a:p>
        </p:txBody>
      </p:sp>
      <p:sp>
        <p:nvSpPr>
          <p:cNvPr id="6" name="Rectangle 5">
            <a:extLst>
              <a:ext uri="{FF2B5EF4-FFF2-40B4-BE49-F238E27FC236}">
                <a16:creationId xmlns:a16="http://schemas.microsoft.com/office/drawing/2014/main" id="{2EF6401E-E584-4637-88E9-09FEA84A6FC6}"/>
              </a:ext>
            </a:extLst>
          </p:cNvPr>
          <p:cNvSpPr/>
          <p:nvPr/>
        </p:nvSpPr>
        <p:spPr>
          <a:xfrm>
            <a:off x="1" y="656850"/>
            <a:ext cx="12192000" cy="365125"/>
          </a:xfrm>
          <a:prstGeom prst="rect">
            <a:avLst/>
          </a:prstGeom>
          <a:solidFill>
            <a:srgbClr val="002060"/>
          </a:solidFill>
          <a:ln>
            <a:solidFill>
              <a:srgbClr val="C0000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Deliverables &amp; Project Schedule</a:t>
            </a:r>
          </a:p>
        </p:txBody>
      </p:sp>
      <p:sp>
        <p:nvSpPr>
          <p:cNvPr id="12" name="TextBox 11">
            <a:extLst>
              <a:ext uri="{FF2B5EF4-FFF2-40B4-BE49-F238E27FC236}">
                <a16:creationId xmlns:a16="http://schemas.microsoft.com/office/drawing/2014/main" id="{C2375A5A-31EA-4977-A4D0-3F79B83F8950}"/>
              </a:ext>
            </a:extLst>
          </p:cNvPr>
          <p:cNvSpPr txBox="1"/>
          <p:nvPr/>
        </p:nvSpPr>
        <p:spPr>
          <a:xfrm>
            <a:off x="176481" y="1089164"/>
            <a:ext cx="11676076" cy="5632311"/>
          </a:xfrm>
          <a:prstGeom prst="rect">
            <a:avLst/>
          </a:prstGeom>
          <a:noFill/>
          <a:ln w="12700">
            <a:solidFill>
              <a:schemeClr val="tx1"/>
            </a:solidFill>
          </a:ln>
        </p:spPr>
        <p:txBody>
          <a:bodyPr wrap="square" rtlCol="0">
            <a:spAutoFit/>
          </a:bodyPr>
          <a:lstStyle/>
          <a:p>
            <a:pPr marL="342900" indent="-342900">
              <a:buFont typeface="Arial" panose="020B0604020202020204" pitchFamily="34" charset="0"/>
              <a:buChar char="•"/>
            </a:pPr>
            <a:r>
              <a:rPr lang="en-US" sz="2400" dirty="0"/>
              <a:t>High level Gantt chart showing tasks &amp; dependencies</a:t>
            </a:r>
          </a:p>
          <a:p>
            <a:pPr marL="342900" indent="-342900">
              <a:buFont typeface="Arial" panose="020B0604020202020204" pitchFamily="34" charset="0"/>
              <a:buChar char="•"/>
            </a:pPr>
            <a:r>
              <a:rPr lang="en-US" sz="2400" dirty="0"/>
              <a:t>Define the measures or other indicators that will be used to:</a:t>
            </a:r>
          </a:p>
          <a:p>
            <a:pPr marL="800100" lvl="1" indent="-342900">
              <a:buFont typeface="Courier New" panose="02070309020205020404" pitchFamily="49" charset="0"/>
              <a:buChar char="o"/>
            </a:pPr>
            <a:r>
              <a:rPr lang="en-US" sz="2400" dirty="0"/>
              <a:t>Judge the success of the deliverables </a:t>
            </a:r>
          </a:p>
          <a:p>
            <a:pPr marL="800100" lvl="1" indent="-342900">
              <a:buFont typeface="Courier New" panose="02070309020205020404" pitchFamily="49" charset="0"/>
              <a:buChar char="o"/>
            </a:pPr>
            <a:r>
              <a:rPr lang="en-US" sz="2400" dirty="0"/>
              <a:t>Identify ways to improve performance at a later date</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30" name="Footer Placeholder 1">
            <a:extLst>
              <a:ext uri="{FF2B5EF4-FFF2-40B4-BE49-F238E27FC236}">
                <a16:creationId xmlns:a16="http://schemas.microsoft.com/office/drawing/2014/main" id="{A4C87FF8-0EF2-4FD7-8EA1-2C429F72F890}"/>
              </a:ext>
            </a:extLst>
          </p:cNvPr>
          <p:cNvSpPr>
            <a:spLocks noGrp="1"/>
          </p:cNvSpPr>
          <p:nvPr>
            <p:ph type="ftr" sz="quarter" idx="11"/>
          </p:nvPr>
        </p:nvSpPr>
        <p:spPr>
          <a:xfrm>
            <a:off x="6462622" y="6356350"/>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LIFT Business Sensitive</a:t>
            </a:r>
          </a:p>
        </p:txBody>
      </p:sp>
      <p:sp>
        <p:nvSpPr>
          <p:cNvPr id="31" name="TextBox 30">
            <a:extLst>
              <a:ext uri="{FF2B5EF4-FFF2-40B4-BE49-F238E27FC236}">
                <a16:creationId xmlns:a16="http://schemas.microsoft.com/office/drawing/2014/main" id="{045346F2-E833-447D-AB2B-367FC5D03A82}"/>
              </a:ext>
            </a:extLst>
          </p:cNvPr>
          <p:cNvSpPr txBox="1"/>
          <p:nvPr/>
        </p:nvSpPr>
        <p:spPr>
          <a:xfrm>
            <a:off x="257962" y="63073"/>
            <a:ext cx="1610686" cy="461665"/>
          </a:xfrm>
          <a:prstGeom prst="rect">
            <a:avLst/>
          </a:prstGeom>
          <a:noFill/>
        </p:spPr>
        <p:txBody>
          <a:bodyPr wrap="square" rtlCol="0">
            <a:spAutoFit/>
          </a:bodyPr>
          <a:lstStyle/>
          <a:p>
            <a:r>
              <a:rPr lang="en-US" sz="2400" dirty="0"/>
              <a:t>Paper #:</a:t>
            </a:r>
          </a:p>
        </p:txBody>
      </p:sp>
      <p:sp>
        <p:nvSpPr>
          <p:cNvPr id="32" name="TextBox 31">
            <a:extLst>
              <a:ext uri="{FF2B5EF4-FFF2-40B4-BE49-F238E27FC236}">
                <a16:creationId xmlns:a16="http://schemas.microsoft.com/office/drawing/2014/main" id="{366456CA-11EF-4FF5-BB43-B32C1CA71B99}"/>
              </a:ext>
            </a:extLst>
          </p:cNvPr>
          <p:cNvSpPr txBox="1"/>
          <p:nvPr/>
        </p:nvSpPr>
        <p:spPr>
          <a:xfrm>
            <a:off x="1868648" y="64957"/>
            <a:ext cx="2594295"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dirty="0"/>
          </a:p>
        </p:txBody>
      </p:sp>
      <p:sp>
        <p:nvSpPr>
          <p:cNvPr id="33" name="TextBox 32">
            <a:extLst>
              <a:ext uri="{FF2B5EF4-FFF2-40B4-BE49-F238E27FC236}">
                <a16:creationId xmlns:a16="http://schemas.microsoft.com/office/drawing/2014/main" id="{D49B0E6C-4724-40F5-9E6A-0CFE7CFCAC3A}"/>
              </a:ext>
            </a:extLst>
          </p:cNvPr>
          <p:cNvSpPr txBox="1"/>
          <p:nvPr/>
        </p:nvSpPr>
        <p:spPr>
          <a:xfrm>
            <a:off x="7663124" y="64958"/>
            <a:ext cx="1391175" cy="461665"/>
          </a:xfrm>
          <a:prstGeom prst="rect">
            <a:avLst/>
          </a:prstGeom>
          <a:noFill/>
        </p:spPr>
        <p:txBody>
          <a:bodyPr wrap="square" rtlCol="0">
            <a:spAutoFit/>
          </a:bodyPr>
          <a:lstStyle/>
          <a:p>
            <a:r>
              <a:rPr lang="en-US" sz="2400" dirty="0"/>
              <a:t>Project #:</a:t>
            </a:r>
          </a:p>
        </p:txBody>
      </p:sp>
      <p:sp>
        <p:nvSpPr>
          <p:cNvPr id="34" name="TextBox 33">
            <a:extLst>
              <a:ext uri="{FF2B5EF4-FFF2-40B4-BE49-F238E27FC236}">
                <a16:creationId xmlns:a16="http://schemas.microsoft.com/office/drawing/2014/main" id="{C353FAA2-6917-4D4A-84A3-CA2AA41DB413}"/>
              </a:ext>
            </a:extLst>
          </p:cNvPr>
          <p:cNvSpPr txBox="1"/>
          <p:nvPr/>
        </p:nvSpPr>
        <p:spPr>
          <a:xfrm>
            <a:off x="9081781" y="64959"/>
            <a:ext cx="2852257" cy="461665"/>
          </a:xfrm>
          <a:prstGeom prst="rect">
            <a:avLst/>
          </a:prstGeom>
          <a:solidFill>
            <a:schemeClr val="accent1">
              <a:lumMod val="20000"/>
              <a:lumOff val="80000"/>
            </a:schemeClr>
          </a:solidFill>
          <a:ln w="12700">
            <a:solidFill>
              <a:schemeClr val="tx1"/>
            </a:solidFill>
          </a:ln>
        </p:spPr>
        <p:txBody>
          <a:bodyPr wrap="square" rtlCol="0">
            <a:spAutoFit/>
          </a:bodyPr>
          <a:lstStyle/>
          <a:p>
            <a:endParaRPr lang="en-US" sz="2400" dirty="0"/>
          </a:p>
        </p:txBody>
      </p:sp>
      <p:sp>
        <p:nvSpPr>
          <p:cNvPr id="11" name="Title 1">
            <a:extLst>
              <a:ext uri="{FF2B5EF4-FFF2-40B4-BE49-F238E27FC236}">
                <a16:creationId xmlns:a16="http://schemas.microsoft.com/office/drawing/2014/main" id="{B7F444EE-3FC0-4703-A715-831610D8F77A}"/>
              </a:ext>
            </a:extLst>
          </p:cNvPr>
          <p:cNvSpPr txBox="1">
            <a:spLocks/>
          </p:cNvSpPr>
          <p:nvPr/>
        </p:nvSpPr>
        <p:spPr>
          <a:xfrm>
            <a:off x="2644238" y="27802"/>
            <a:ext cx="6788727" cy="662782"/>
          </a:xfrm>
          <a:prstGeom prst="rect">
            <a:avLst/>
          </a:prstGeom>
        </p:spPr>
        <p:txBody>
          <a:bodyPr/>
          <a:lstStyle>
            <a:lvl1pPr algn="l" defTabSz="914400" rtl="0" eaLnBrk="1" latinLnBrk="0" hangingPunct="1">
              <a:lnSpc>
                <a:spcPct val="90000"/>
              </a:lnSpc>
              <a:spcBef>
                <a:spcPct val="0"/>
              </a:spcBef>
              <a:buNone/>
              <a:defRPr sz="4400" kern="1200">
                <a:solidFill>
                  <a:srgbClr val="2A3890"/>
                </a:solidFill>
                <a:latin typeface="+mj-lt"/>
                <a:ea typeface="+mj-ea"/>
                <a:cs typeface="+mj-cs"/>
              </a:defRPr>
            </a:lvl1pPr>
          </a:lstStyle>
          <a:p>
            <a:pPr algn="ctr"/>
            <a:r>
              <a:rPr lang="en-US" sz="3600" b="1" dirty="0">
                <a:latin typeface="+mn-lt"/>
              </a:rPr>
              <a:t>Hypersonic</a:t>
            </a:r>
          </a:p>
        </p:txBody>
      </p:sp>
    </p:spTree>
    <p:extLst>
      <p:ext uri="{BB962C8B-B14F-4D97-AF65-F5344CB8AC3E}">
        <p14:creationId xmlns:p14="http://schemas.microsoft.com/office/powerpoint/2010/main" val="148193700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FT 2020 Brand Guide v1  -  Read-Only" id="{27AD1AA0-3ECB-417A-BDEE-EFBFB1149A34}" vid="{FC05CDB2-32DE-42E2-A11A-8C4D4A7F73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FT 2020 Brand Guide v1  -  Read-Only" id="{27AD1AA0-3ECB-417A-BDEE-EFBFB1149A34}" vid="{7CB32EFF-201B-4E20-AF33-F9DF163A6BB9}"/>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FT 2020 Brand Guide v1  -  Read-Only" id="{27AD1AA0-3ECB-417A-BDEE-EFBFB1149A34}" vid="{A393A613-7B49-4466-9A00-0BA71AC57C8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D033313896FC942BAADDDFA0B6B6E03" ma:contentTypeVersion="13" ma:contentTypeDescription="Create a new document." ma:contentTypeScope="" ma:versionID="b8831e6f3969d9673325c5e936dee67b">
  <xsd:schema xmlns:xsd="http://www.w3.org/2001/XMLSchema" xmlns:xs="http://www.w3.org/2001/XMLSchema" xmlns:p="http://schemas.microsoft.com/office/2006/metadata/properties" xmlns:ns2="0fab745a-773d-4ebf-adc0-1859dd9f0dde" xmlns:ns3="862eb986-9a2c-4e40-9118-4ed5f1d06d94" targetNamespace="http://schemas.microsoft.com/office/2006/metadata/properties" ma:root="true" ma:fieldsID="561bda2c8e4e4d49ed2f89031e47beff" ns2:_="" ns3:_="">
    <xsd:import namespace="0fab745a-773d-4ebf-adc0-1859dd9f0dde"/>
    <xsd:import namespace="862eb986-9a2c-4e40-9118-4ed5f1d06d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ab745a-773d-4ebf-adc0-1859dd9f0d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62eb986-9a2c-4e40-9118-4ed5f1d06d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0CF8B3-BA12-494B-B47B-F38E44A05696}">
  <ds:schemaRefs>
    <ds:schemaRef ds:uri="0fab745a-773d-4ebf-adc0-1859dd9f0dde"/>
    <ds:schemaRef ds:uri="862eb986-9a2c-4e40-9118-4ed5f1d06d94"/>
    <ds:schemaRef ds:uri="http://schemas.openxmlformats.org/package/2006/metadata/core-properties"/>
    <ds:schemaRef ds:uri="http://www.w3.org/XML/1998/namespace"/>
    <ds:schemaRef ds:uri="http://schemas.microsoft.com/office/2006/documentManagement/types"/>
    <ds:schemaRef ds:uri="http://purl.org/dc/terms/"/>
    <ds:schemaRef ds:uri="http://schemas.microsoft.com/office/infopath/2007/PartnerControls"/>
    <ds:schemaRef ds:uri="http://purl.org/dc/dcmitype/"/>
    <ds:schemaRef ds:uri="http://purl.org/dc/elements/1.1/"/>
    <ds:schemaRef ds:uri="http://schemas.microsoft.com/office/2006/metadata/properties"/>
  </ds:schemaRefs>
</ds:datastoreItem>
</file>

<file path=customXml/itemProps2.xml><?xml version="1.0" encoding="utf-8"?>
<ds:datastoreItem xmlns:ds="http://schemas.openxmlformats.org/officeDocument/2006/customXml" ds:itemID="{693F3A2E-5CF1-4F9D-876A-636EF8E0632C}">
  <ds:schemaRefs>
    <ds:schemaRef ds:uri="http://schemas.microsoft.com/sharepoint/v3/contenttype/forms"/>
  </ds:schemaRefs>
</ds:datastoreItem>
</file>

<file path=customXml/itemProps3.xml><?xml version="1.0" encoding="utf-8"?>
<ds:datastoreItem xmlns:ds="http://schemas.openxmlformats.org/officeDocument/2006/customXml" ds:itemID="{E32964CE-7292-4666-ACA8-16D0B550F56E}"/>
</file>

<file path=docProps/app.xml><?xml version="1.0" encoding="utf-8"?>
<Properties xmlns="http://schemas.openxmlformats.org/officeDocument/2006/extended-properties" xmlns:vt="http://schemas.openxmlformats.org/officeDocument/2006/docPropsVTypes">
  <Template>LIFT 2020 Brand Guide v1</Template>
  <TotalTime>1921</TotalTime>
  <Words>646</Words>
  <Application>Microsoft Office PowerPoint</Application>
  <PresentationFormat>Widescreen</PresentationFormat>
  <Paragraphs>172</Paragraphs>
  <Slides>12</Slides>
  <Notes>0</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Arial</vt:lpstr>
      <vt:lpstr>Calibri</vt:lpstr>
      <vt:lpstr>Calibri Light</vt:lpstr>
      <vt:lpstr>Courier New</vt:lpstr>
      <vt:lpstr>Effra</vt:lpstr>
      <vt:lpstr>1_Custom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Melvin Hawke</dc:creator>
  <cp:lastModifiedBy>Amberlee Haselhuhn</cp:lastModifiedBy>
  <cp:revision>9</cp:revision>
  <cp:lastPrinted>2020-01-22T13:52:04Z</cp:lastPrinted>
  <dcterms:created xsi:type="dcterms:W3CDTF">2020-02-13T15:50:21Z</dcterms:created>
  <dcterms:modified xsi:type="dcterms:W3CDTF">2021-10-19T18:52:46Z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0x010100BD033313896FC942BAADDDFA0B6B6E03</vt:lpwstr>
  </property>
</Properties>
</file>