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733" r:id="rId6"/>
    <p:sldMasterId id="2147483745" r:id="rId7"/>
    <p:sldMasterId id="2147483751" r:id="rId8"/>
    <p:sldMasterId id="2147483763" r:id="rId9"/>
    <p:sldMasterId id="2147483775" r:id="rId10"/>
    <p:sldMasterId id="2147483781" r:id="rId11"/>
    <p:sldMasterId id="2147483793" r:id="rId12"/>
  </p:sldMasterIdLst>
  <p:notesMasterIdLst>
    <p:notesMasterId r:id="rId24"/>
  </p:notesMasterIdLst>
  <p:sldIdLst>
    <p:sldId id="974" r:id="rId13"/>
    <p:sldId id="1049" r:id="rId14"/>
    <p:sldId id="1050" r:id="rId15"/>
    <p:sldId id="1052" r:id="rId16"/>
    <p:sldId id="1032" r:id="rId17"/>
    <p:sldId id="1034" r:id="rId18"/>
    <p:sldId id="1033" r:id="rId19"/>
    <p:sldId id="1054" r:id="rId20"/>
    <p:sldId id="1046" r:id="rId21"/>
    <p:sldId id="1056" r:id="rId22"/>
    <p:sldId id="104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F52"/>
    <a:srgbClr val="FFFFFF"/>
    <a:srgbClr val="212F53"/>
    <a:srgbClr val="283892"/>
    <a:srgbClr val="BCD5EC"/>
    <a:srgbClr val="283891"/>
    <a:srgbClr val="293995"/>
    <a:srgbClr val="B5221F"/>
    <a:srgbClr val="87BEE1"/>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 Mack" userId="048d41ee-1512-4d4e-b619-99cb865feca9" providerId="ADAL" clId="{0EF1599E-3BC2-4DF2-8B15-E74643D995D3}"/>
    <pc:docChg chg="custSel modSld">
      <pc:chgData name="Noel Mack" userId="048d41ee-1512-4d4e-b619-99cb865feca9" providerId="ADAL" clId="{0EF1599E-3BC2-4DF2-8B15-E74643D995D3}" dt="2021-04-19T23:20:43.483" v="17" actId="5793"/>
      <pc:docMkLst>
        <pc:docMk/>
      </pc:docMkLst>
      <pc:sldChg chg="modSp mod">
        <pc:chgData name="Noel Mack" userId="048d41ee-1512-4d4e-b619-99cb865feca9" providerId="ADAL" clId="{0EF1599E-3BC2-4DF2-8B15-E74643D995D3}" dt="2021-04-19T23:19:48.280" v="2" actId="20577"/>
        <pc:sldMkLst>
          <pc:docMk/>
          <pc:sldMk cId="3201153764" sldId="974"/>
        </pc:sldMkLst>
        <pc:spChg chg="mod">
          <ac:chgData name="Noel Mack" userId="048d41ee-1512-4d4e-b619-99cb865feca9" providerId="ADAL" clId="{0EF1599E-3BC2-4DF2-8B15-E74643D995D3}" dt="2021-04-19T23:19:48.280" v="2" actId="20577"/>
          <ac:spMkLst>
            <pc:docMk/>
            <pc:sldMk cId="3201153764" sldId="974"/>
            <ac:spMk id="4" creationId="{A2C9E37B-BCE1-4045-9AF9-A046B1ECC2D1}"/>
          </ac:spMkLst>
        </pc:spChg>
      </pc:sldChg>
      <pc:sldChg chg="modSp mod">
        <pc:chgData name="Noel Mack" userId="048d41ee-1512-4d4e-b619-99cb865feca9" providerId="ADAL" clId="{0EF1599E-3BC2-4DF2-8B15-E74643D995D3}" dt="2021-04-19T23:20:43.483" v="17" actId="5793"/>
        <pc:sldMkLst>
          <pc:docMk/>
          <pc:sldMk cId="1813414714" sldId="1052"/>
        </pc:sldMkLst>
        <pc:spChg chg="mod">
          <ac:chgData name="Noel Mack" userId="048d41ee-1512-4d4e-b619-99cb865feca9" providerId="ADAL" clId="{0EF1599E-3BC2-4DF2-8B15-E74643D995D3}" dt="2021-04-19T23:20:43.483" v="17" actId="5793"/>
          <ac:spMkLst>
            <pc:docMk/>
            <pc:sldMk cId="1813414714" sldId="1052"/>
            <ac:spMk id="8" creationId="{346B7D4F-8C31-4E1E-B05F-CEE7EC4CDE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9B3892-6EF7-4C06-8CC2-626621D9D516}" type="datetimeFigureOut">
              <a:rPr lang="en-US" smtClean="0"/>
              <a:t>2021-04-19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5C55D-18F4-4B9B-B66E-404DCAADCB21}" type="slidenum">
              <a:rPr lang="en-US" smtClean="0"/>
              <a:t>‹#›</a:t>
            </a:fld>
            <a:endParaRPr lang="en-US" dirty="0"/>
          </a:p>
        </p:txBody>
      </p:sp>
    </p:spTree>
    <p:extLst>
      <p:ext uri="{BB962C8B-B14F-4D97-AF65-F5344CB8AC3E}">
        <p14:creationId xmlns:p14="http://schemas.microsoft.com/office/powerpoint/2010/main" val="147990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89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52371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97643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12302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687241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931653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72288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429913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66986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809370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61587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A2A90C-7D6B-469A-981D-3A586C594F7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47A0607-D593-44EF-AA42-ABA61DB31B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01B28E-3133-4D2D-A9CB-F9C7E0F7E5C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32667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816522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728096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761934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656620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926195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473210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172939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922212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019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A2A90C-7D6B-469A-981D-3A586C594F7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47A0607-D593-44EF-AA42-ABA61DB31B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01B28E-3133-4D2D-A9CB-F9C7E0F7E5C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851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250448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411938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019690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535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4238215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651642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290899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58052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038071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019392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46481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4128078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627085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109812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908733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942096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06077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843904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731638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981357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091407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21616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58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513533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716315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117725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348561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479719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491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A2A90C-7D6B-469A-981D-3A586C594F7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7A0607-D593-44EF-AA42-ABA61DB3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1B28E-3133-4D2D-A9CB-F9C7E0F7E5C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508788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2427824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241228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63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287811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441030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913354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382445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0977129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953327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600041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2"/>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7097482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2"/>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5666190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2"/>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74750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415245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777042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251954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7455939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0656037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970825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41598148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091649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6678074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41422626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40680451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229713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8739656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28739395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81436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93301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image" Target="../media/image9.png"/><Relationship Id="rId4" Type="http://schemas.openxmlformats.org/officeDocument/2006/relationships/slideLayout" Target="../slideLayouts/slideLayout31.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6.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image" Target="../media/image7.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7.xml"/><Relationship Id="rId11" Type="http://schemas.openxmlformats.org/officeDocument/2006/relationships/image" Target="../media/image11.png"/><Relationship Id="rId5" Type="http://schemas.openxmlformats.org/officeDocument/2006/relationships/slideLayout" Target="../slideLayouts/slideLayout59.xml"/><Relationship Id="rId10" Type="http://schemas.openxmlformats.org/officeDocument/2006/relationships/image" Target="../media/image9.png"/><Relationship Id="rId4" Type="http://schemas.openxmlformats.org/officeDocument/2006/relationships/slideLayout" Target="../slideLayouts/slideLayout58.xml"/><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0.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9.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A389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F94AB-153C-4E34-BDCA-4C33B59E64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82" y="961758"/>
            <a:ext cx="2817023" cy="1360845"/>
          </a:xfrm>
          <a:prstGeom prst="rect">
            <a:avLst/>
          </a:prstGeom>
        </p:spPr>
      </p:pic>
      <p:pic>
        <p:nvPicPr>
          <p:cNvPr id="9" name="Picture 8">
            <a:extLst>
              <a:ext uri="{FF2B5EF4-FFF2-40B4-BE49-F238E27FC236}">
                <a16:creationId xmlns:a16="http://schemas.microsoft.com/office/drawing/2014/main" id="{4B66F834-E269-409C-B805-CDCC09E1A0A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901151" y="4354641"/>
            <a:ext cx="855793" cy="855793"/>
          </a:xfrm>
          <a:prstGeom prst="rect">
            <a:avLst/>
          </a:prstGeom>
        </p:spPr>
      </p:pic>
      <p:pic>
        <p:nvPicPr>
          <p:cNvPr id="10" name="Picture 9">
            <a:extLst>
              <a:ext uri="{FF2B5EF4-FFF2-40B4-BE49-F238E27FC236}">
                <a16:creationId xmlns:a16="http://schemas.microsoft.com/office/drawing/2014/main" id="{78D7651D-C6D8-4BAC-9AE4-69E8AB9BEB9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756944" y="5509616"/>
            <a:ext cx="1624251" cy="739937"/>
          </a:xfrm>
          <a:prstGeom prst="rect">
            <a:avLst/>
          </a:prstGeom>
        </p:spPr>
      </p:pic>
      <p:sp>
        <p:nvSpPr>
          <p:cNvPr id="12" name="TextBox 11">
            <a:extLst>
              <a:ext uri="{FF2B5EF4-FFF2-40B4-BE49-F238E27FC236}">
                <a16:creationId xmlns:a16="http://schemas.microsoft.com/office/drawing/2014/main" id="{A739262C-6401-4077-93F7-CE73F925DEDF}"/>
              </a:ext>
            </a:extLst>
          </p:cNvPr>
          <p:cNvSpPr txBox="1"/>
          <p:nvPr/>
        </p:nvSpPr>
        <p:spPr>
          <a:xfrm>
            <a:off x="396821" y="3016652"/>
            <a:ext cx="4063035" cy="584775"/>
          </a:xfrm>
          <a:prstGeom prst="rect">
            <a:avLst/>
          </a:prstGeom>
          <a:noFill/>
        </p:spPr>
        <p:txBody>
          <a:bodyPr wrap="square" rtlCol="0">
            <a:spAutoFit/>
          </a:bodyPr>
          <a:lstStyle/>
          <a:p>
            <a:pPr algn="ctr"/>
            <a:r>
              <a:rPr lang="en-US" sz="1600" dirty="0">
                <a:solidFill>
                  <a:schemeClr val="bg1"/>
                </a:solidFill>
              </a:rPr>
              <a:t>A Public-Private-Partnership:</a:t>
            </a:r>
          </a:p>
          <a:p>
            <a:pPr algn="ctr"/>
            <a:r>
              <a:rPr lang="en-US" sz="1600" dirty="0">
                <a:solidFill>
                  <a:schemeClr val="bg1"/>
                </a:solidFill>
              </a:rPr>
              <a:t>Department of Defense – Industry – Academia</a:t>
            </a:r>
          </a:p>
        </p:txBody>
      </p:sp>
      <p:cxnSp>
        <p:nvCxnSpPr>
          <p:cNvPr id="14" name="Straight Connector 13">
            <a:extLst>
              <a:ext uri="{FF2B5EF4-FFF2-40B4-BE49-F238E27FC236}">
                <a16:creationId xmlns:a16="http://schemas.microsoft.com/office/drawing/2014/main" id="{E0B7F7A7-70C1-49E2-94F0-D4F1A3628A69}"/>
              </a:ext>
            </a:extLst>
          </p:cNvPr>
          <p:cNvCxnSpPr/>
          <p:nvPr/>
        </p:nvCxnSpPr>
        <p:spPr>
          <a:xfrm>
            <a:off x="4781550" y="200025"/>
            <a:ext cx="0" cy="6164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34CAA7D-97A8-45B1-B563-436BF03D943B}"/>
              </a:ext>
            </a:extLst>
          </p:cNvPr>
          <p:cNvSpPr>
            <a:spLocks noGrp="1"/>
          </p:cNvSpPr>
          <p:nvPr>
            <p:ph type="body" idx="1"/>
          </p:nvPr>
        </p:nvSpPr>
        <p:spPr>
          <a:xfrm>
            <a:off x="5239666" y="1528248"/>
            <a:ext cx="6301931" cy="4351338"/>
          </a:xfrm>
          <a:prstGeom prst="rect">
            <a:avLst/>
          </a:prstGeom>
        </p:spPr>
        <p:txBody>
          <a:bodyPr vert="horz" lIns="91440" tIns="45720" rIns="91440" bIns="45720" rtlCol="0">
            <a:normAutofit/>
          </a:bodyPr>
          <a:lstStyle/>
          <a:p>
            <a:pPr lvl="4"/>
            <a:r>
              <a:rPr lang="en-US" dirty="0"/>
              <a:t>This is the Presentation Title</a:t>
            </a:r>
          </a:p>
        </p:txBody>
      </p:sp>
      <p:sp>
        <p:nvSpPr>
          <p:cNvPr id="2" name="TextBox 1">
            <a:extLst>
              <a:ext uri="{FF2B5EF4-FFF2-40B4-BE49-F238E27FC236}">
                <a16:creationId xmlns:a16="http://schemas.microsoft.com/office/drawing/2014/main" id="{D421EF44-8E73-4F7C-851F-205237E2C466}"/>
              </a:ext>
            </a:extLst>
          </p:cNvPr>
          <p:cNvSpPr txBox="1"/>
          <p:nvPr userDrawn="1"/>
        </p:nvSpPr>
        <p:spPr>
          <a:xfrm>
            <a:off x="775515" y="2439991"/>
            <a:ext cx="3342636" cy="246221"/>
          </a:xfrm>
          <a:prstGeom prst="rect">
            <a:avLst/>
          </a:prstGeom>
          <a:noFill/>
        </p:spPr>
        <p:txBody>
          <a:bodyPr wrap="square" rtlCol="0">
            <a:spAutoFit/>
          </a:bodyPr>
          <a:lstStyle/>
          <a:p>
            <a:pPr algn="ctr"/>
            <a:r>
              <a:rPr lang="en-US" sz="1000" dirty="0">
                <a:solidFill>
                  <a:schemeClr val="bg1"/>
                </a:solidFill>
              </a:rPr>
              <a:t>Where Manufacturing Technology and Talent Matter</a:t>
            </a:r>
          </a:p>
        </p:txBody>
      </p:sp>
      <p:pic>
        <p:nvPicPr>
          <p:cNvPr id="11" name="Picture 2" descr="CCDClogo">
            <a:extLst>
              <a:ext uri="{FF2B5EF4-FFF2-40B4-BE49-F238E27FC236}">
                <a16:creationId xmlns:a16="http://schemas.microsoft.com/office/drawing/2014/main" id="{7AF62B2B-02E8-4CED-AE0B-3EFD07603C4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37909" y="5634399"/>
            <a:ext cx="1563242" cy="52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1" r:id="rId3"/>
    <p:sldLayoutId id="2147483732" r:id="rId4"/>
    <p:sldLayoutId id="214748373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dirty="0"/>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dirty="0"/>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userDrawn="1"/>
        </p:nvSpPr>
        <p:spPr>
          <a:xfrm>
            <a:off x="1080698" y="6492874"/>
            <a:ext cx="3903134" cy="261610"/>
          </a:xfrm>
          <a:prstGeom prst="rect">
            <a:avLst/>
          </a:prstGeom>
          <a:noFill/>
        </p:spPr>
        <p:txBody>
          <a:bodyPr wrap="square" rtlCol="0">
            <a:spAutoFit/>
          </a:bodyPr>
          <a:lstStyle/>
          <a:p>
            <a:r>
              <a:rPr lang="en-US" sz="1100" dirty="0">
                <a:solidFill>
                  <a:srgbClr val="2A3890"/>
                </a:solidFill>
                <a:latin typeface="Effra" panose="02000506080000020004" pitchFamily="2" charset="0"/>
              </a:rPr>
              <a:t>Where Manufacturing Technology and Talent Matter</a:t>
            </a:r>
          </a:p>
        </p:txBody>
      </p:sp>
    </p:spTree>
    <p:extLst>
      <p:ext uri="{BB962C8B-B14F-4D97-AF65-F5344CB8AC3E}">
        <p14:creationId xmlns:p14="http://schemas.microsoft.com/office/powerpoint/2010/main" val="374306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dirty="0"/>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dirty="0"/>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userDrawn="1"/>
        </p:nvSpPr>
        <p:spPr>
          <a:xfrm>
            <a:off x="1080698" y="6492874"/>
            <a:ext cx="3903134" cy="261610"/>
          </a:xfrm>
          <a:prstGeom prst="rect">
            <a:avLst/>
          </a:prstGeom>
          <a:noFill/>
        </p:spPr>
        <p:txBody>
          <a:bodyPr wrap="square" rtlCol="0">
            <a:spAutoFit/>
          </a:bodyPr>
          <a:lstStyle/>
          <a:p>
            <a:r>
              <a:rPr lang="en-US" sz="1100" dirty="0">
                <a:solidFill>
                  <a:srgbClr val="2A3890"/>
                </a:solidFill>
                <a:latin typeface="Effra" panose="02000506080000020004" pitchFamily="2" charset="0"/>
              </a:rPr>
              <a:t>Where Manufacturing Technology and Education Matter</a:t>
            </a:r>
          </a:p>
        </p:txBody>
      </p:sp>
    </p:spTree>
    <p:extLst>
      <p:ext uri="{BB962C8B-B14F-4D97-AF65-F5344CB8AC3E}">
        <p14:creationId xmlns:p14="http://schemas.microsoft.com/office/powerpoint/2010/main" val="8922965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A389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F94AB-153C-4E34-BDCA-4C33B59E6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482" y="961758"/>
            <a:ext cx="2817023" cy="1360845"/>
          </a:xfrm>
          <a:prstGeom prst="rect">
            <a:avLst/>
          </a:prstGeom>
        </p:spPr>
      </p:pic>
      <p:sp>
        <p:nvSpPr>
          <p:cNvPr id="12" name="TextBox 11">
            <a:extLst>
              <a:ext uri="{FF2B5EF4-FFF2-40B4-BE49-F238E27FC236}">
                <a16:creationId xmlns:a16="http://schemas.microsoft.com/office/drawing/2014/main" id="{A739262C-6401-4077-93F7-CE73F925DEDF}"/>
              </a:ext>
            </a:extLst>
          </p:cNvPr>
          <p:cNvSpPr txBox="1"/>
          <p:nvPr/>
        </p:nvSpPr>
        <p:spPr>
          <a:xfrm>
            <a:off x="396821" y="3016652"/>
            <a:ext cx="4063035" cy="584775"/>
          </a:xfrm>
          <a:prstGeom prst="rect">
            <a:avLst/>
          </a:prstGeom>
          <a:noFill/>
        </p:spPr>
        <p:txBody>
          <a:bodyPr wrap="square" rtlCol="0">
            <a:spAutoFit/>
          </a:bodyPr>
          <a:lstStyle/>
          <a:p>
            <a:pPr algn="ctr"/>
            <a:r>
              <a:rPr lang="en-US" sz="1600" dirty="0">
                <a:solidFill>
                  <a:schemeClr val="bg1"/>
                </a:solidFill>
              </a:rPr>
              <a:t>A Public-Private-Partnership:</a:t>
            </a:r>
          </a:p>
          <a:p>
            <a:pPr algn="ctr"/>
            <a:r>
              <a:rPr lang="en-US" sz="1600" dirty="0">
                <a:solidFill>
                  <a:schemeClr val="bg1"/>
                </a:solidFill>
              </a:rPr>
              <a:t>Department of Defense – Industry – Academia</a:t>
            </a:r>
          </a:p>
        </p:txBody>
      </p:sp>
      <p:cxnSp>
        <p:nvCxnSpPr>
          <p:cNvPr id="14" name="Straight Connector 13">
            <a:extLst>
              <a:ext uri="{FF2B5EF4-FFF2-40B4-BE49-F238E27FC236}">
                <a16:creationId xmlns:a16="http://schemas.microsoft.com/office/drawing/2014/main" id="{E0B7F7A7-70C1-49E2-94F0-D4F1A3628A69}"/>
              </a:ext>
            </a:extLst>
          </p:cNvPr>
          <p:cNvCxnSpPr/>
          <p:nvPr/>
        </p:nvCxnSpPr>
        <p:spPr>
          <a:xfrm>
            <a:off x="4781550" y="200025"/>
            <a:ext cx="0" cy="6164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34CAA7D-97A8-45B1-B563-436BF03D943B}"/>
              </a:ext>
            </a:extLst>
          </p:cNvPr>
          <p:cNvSpPr>
            <a:spLocks noGrp="1"/>
          </p:cNvSpPr>
          <p:nvPr>
            <p:ph type="body" idx="1"/>
          </p:nvPr>
        </p:nvSpPr>
        <p:spPr>
          <a:xfrm>
            <a:off x="5239666" y="1528248"/>
            <a:ext cx="6301931" cy="4351338"/>
          </a:xfrm>
          <a:prstGeom prst="rect">
            <a:avLst/>
          </a:prstGeom>
        </p:spPr>
        <p:txBody>
          <a:bodyPr vert="horz" lIns="91440" tIns="45720" rIns="91440" bIns="45720" rtlCol="0">
            <a:normAutofit/>
          </a:bodyPr>
          <a:lstStyle/>
          <a:p>
            <a:pPr lvl="4"/>
            <a:r>
              <a:rPr lang="en-US" dirty="0"/>
              <a:t>This is the Presentation Title</a:t>
            </a:r>
          </a:p>
        </p:txBody>
      </p:sp>
      <p:sp>
        <p:nvSpPr>
          <p:cNvPr id="2" name="TextBox 1">
            <a:extLst>
              <a:ext uri="{FF2B5EF4-FFF2-40B4-BE49-F238E27FC236}">
                <a16:creationId xmlns:a16="http://schemas.microsoft.com/office/drawing/2014/main" id="{D421EF44-8E73-4F7C-851F-205237E2C466}"/>
              </a:ext>
            </a:extLst>
          </p:cNvPr>
          <p:cNvSpPr txBox="1"/>
          <p:nvPr/>
        </p:nvSpPr>
        <p:spPr>
          <a:xfrm>
            <a:off x="775515" y="2439991"/>
            <a:ext cx="3342636" cy="246221"/>
          </a:xfrm>
          <a:prstGeom prst="rect">
            <a:avLst/>
          </a:prstGeom>
          <a:noFill/>
        </p:spPr>
        <p:txBody>
          <a:bodyPr wrap="square" rtlCol="0">
            <a:spAutoFit/>
          </a:bodyPr>
          <a:lstStyle/>
          <a:p>
            <a:pPr algn="ctr"/>
            <a:r>
              <a:rPr lang="en-US" sz="1000" dirty="0">
                <a:solidFill>
                  <a:schemeClr val="bg1"/>
                </a:solidFill>
              </a:rPr>
              <a:t>Where Manufacturing Technology and Talent Matter</a:t>
            </a:r>
          </a:p>
        </p:txBody>
      </p:sp>
      <p:pic>
        <p:nvPicPr>
          <p:cNvPr id="13" name="Picture 12">
            <a:extLst>
              <a:ext uri="{FF2B5EF4-FFF2-40B4-BE49-F238E27FC236}">
                <a16:creationId xmlns:a16="http://schemas.microsoft.com/office/drawing/2014/main" id="{B9B8C98F-6FA9-46A7-A0E8-20A17DCC09B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901151" y="4354641"/>
            <a:ext cx="855793" cy="855793"/>
          </a:xfrm>
          <a:prstGeom prst="rect">
            <a:avLst/>
          </a:prstGeom>
        </p:spPr>
      </p:pic>
      <p:pic>
        <p:nvPicPr>
          <p:cNvPr id="15" name="Picture 14">
            <a:extLst>
              <a:ext uri="{FF2B5EF4-FFF2-40B4-BE49-F238E27FC236}">
                <a16:creationId xmlns:a16="http://schemas.microsoft.com/office/drawing/2014/main" id="{A35BAED7-73BE-4C37-8C30-104D4B9304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7696" y="5509616"/>
            <a:ext cx="1622747" cy="739937"/>
          </a:xfrm>
          <a:prstGeom prst="rect">
            <a:avLst/>
          </a:prstGeom>
        </p:spPr>
      </p:pic>
      <p:pic>
        <p:nvPicPr>
          <p:cNvPr id="16" name="Picture 15">
            <a:extLst>
              <a:ext uri="{FF2B5EF4-FFF2-40B4-BE49-F238E27FC236}">
                <a16:creationId xmlns:a16="http://schemas.microsoft.com/office/drawing/2014/main" id="{45C2C176-7B65-4003-9214-CBF6FD6927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087" y="5587198"/>
            <a:ext cx="1679355" cy="584775"/>
          </a:xfrm>
          <a:prstGeom prst="rect">
            <a:avLst/>
          </a:prstGeom>
        </p:spPr>
      </p:pic>
      <p:sp>
        <p:nvSpPr>
          <p:cNvPr id="10" name="TextBox 9">
            <a:extLst>
              <a:ext uri="{FF2B5EF4-FFF2-40B4-BE49-F238E27FC236}">
                <a16:creationId xmlns:a16="http://schemas.microsoft.com/office/drawing/2014/main" id="{61B50933-2404-4393-BF61-DECA86A5A901}"/>
              </a:ext>
            </a:extLst>
          </p:cNvPr>
          <p:cNvSpPr txBox="1"/>
          <p:nvPr userDrawn="1"/>
        </p:nvSpPr>
        <p:spPr>
          <a:xfrm>
            <a:off x="775515" y="2439991"/>
            <a:ext cx="3342636" cy="246221"/>
          </a:xfrm>
          <a:prstGeom prst="rect">
            <a:avLst/>
          </a:prstGeom>
          <a:noFill/>
        </p:spPr>
        <p:txBody>
          <a:bodyPr wrap="square" rtlCol="0">
            <a:spAutoFit/>
          </a:bodyPr>
          <a:lstStyle/>
          <a:p>
            <a:pPr algn="ctr"/>
            <a:r>
              <a:rPr lang="en-US" sz="1000" dirty="0">
                <a:solidFill>
                  <a:schemeClr val="bg1"/>
                </a:solidFill>
              </a:rPr>
              <a:t>Where Manufacturing Technology and Talent Matter</a:t>
            </a:r>
          </a:p>
        </p:txBody>
      </p:sp>
    </p:spTree>
    <p:extLst>
      <p:ext uri="{BB962C8B-B14F-4D97-AF65-F5344CB8AC3E}">
        <p14:creationId xmlns:p14="http://schemas.microsoft.com/office/powerpoint/2010/main" val="9143240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dirty="0"/>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dirty="0"/>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p:nvSpPr>
        <p:spPr>
          <a:xfrm>
            <a:off x="1080698" y="6492874"/>
            <a:ext cx="3903134" cy="261610"/>
          </a:xfrm>
          <a:prstGeom prst="rect">
            <a:avLst/>
          </a:prstGeom>
          <a:noFill/>
        </p:spPr>
        <p:txBody>
          <a:bodyPr wrap="square" rtlCol="0">
            <a:spAutoFit/>
          </a:bodyPr>
          <a:lstStyle/>
          <a:p>
            <a:r>
              <a:rPr lang="en-US" sz="1100" dirty="0">
                <a:solidFill>
                  <a:srgbClr val="2A3890"/>
                </a:solidFill>
                <a:latin typeface="Effra" panose="02000506080000020004" pitchFamily="2" charset="0"/>
              </a:rPr>
              <a:t>Where Manufacturing Technology and Talent Matter</a:t>
            </a:r>
          </a:p>
        </p:txBody>
      </p:sp>
    </p:spTree>
    <p:extLst>
      <p:ext uri="{BB962C8B-B14F-4D97-AF65-F5344CB8AC3E}">
        <p14:creationId xmlns:p14="http://schemas.microsoft.com/office/powerpoint/2010/main" val="22664279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dirty="0"/>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dirty="0"/>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p:nvSpPr>
        <p:spPr>
          <a:xfrm>
            <a:off x="1080698" y="6492874"/>
            <a:ext cx="3903134" cy="261610"/>
          </a:xfrm>
          <a:prstGeom prst="rect">
            <a:avLst/>
          </a:prstGeom>
          <a:noFill/>
        </p:spPr>
        <p:txBody>
          <a:bodyPr wrap="square" rtlCol="0">
            <a:spAutoFit/>
          </a:bodyPr>
          <a:lstStyle/>
          <a:p>
            <a:r>
              <a:rPr lang="en-US" sz="1100" dirty="0">
                <a:solidFill>
                  <a:srgbClr val="2A3890"/>
                </a:solidFill>
                <a:latin typeface="Effra" panose="02000506080000020004" pitchFamily="2" charset="0"/>
              </a:rPr>
              <a:t>Where Manufacturing Technology and Education Matter</a:t>
            </a:r>
          </a:p>
        </p:txBody>
      </p:sp>
    </p:spTree>
    <p:extLst>
      <p:ext uri="{BB962C8B-B14F-4D97-AF65-F5344CB8AC3E}">
        <p14:creationId xmlns:p14="http://schemas.microsoft.com/office/powerpoint/2010/main" val="115673709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A389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F94AB-153C-4E34-BDCA-4C33B59E6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482" y="961758"/>
            <a:ext cx="2817023" cy="1360845"/>
          </a:xfrm>
          <a:prstGeom prst="rect">
            <a:avLst/>
          </a:prstGeom>
        </p:spPr>
      </p:pic>
      <p:pic>
        <p:nvPicPr>
          <p:cNvPr id="9" name="Picture 8">
            <a:extLst>
              <a:ext uri="{FF2B5EF4-FFF2-40B4-BE49-F238E27FC236}">
                <a16:creationId xmlns:a16="http://schemas.microsoft.com/office/drawing/2014/main" id="{4B66F834-E269-409C-B805-CDCC09E1A0A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901151" y="3802572"/>
            <a:ext cx="855793" cy="855793"/>
          </a:xfrm>
          <a:prstGeom prst="rect">
            <a:avLst/>
          </a:prstGeom>
        </p:spPr>
      </p:pic>
      <p:pic>
        <p:nvPicPr>
          <p:cNvPr id="10" name="Picture 9">
            <a:extLst>
              <a:ext uri="{FF2B5EF4-FFF2-40B4-BE49-F238E27FC236}">
                <a16:creationId xmlns:a16="http://schemas.microsoft.com/office/drawing/2014/main" id="{78D7651D-C6D8-4BAC-9AE4-69E8AB9BEB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7696" y="4862661"/>
            <a:ext cx="1622747" cy="739937"/>
          </a:xfrm>
          <a:prstGeom prst="rect">
            <a:avLst/>
          </a:prstGeom>
        </p:spPr>
      </p:pic>
      <p:sp>
        <p:nvSpPr>
          <p:cNvPr id="12" name="TextBox 11">
            <a:extLst>
              <a:ext uri="{FF2B5EF4-FFF2-40B4-BE49-F238E27FC236}">
                <a16:creationId xmlns:a16="http://schemas.microsoft.com/office/drawing/2014/main" id="{A739262C-6401-4077-93F7-CE73F925DEDF}"/>
              </a:ext>
            </a:extLst>
          </p:cNvPr>
          <p:cNvSpPr txBox="1"/>
          <p:nvPr/>
        </p:nvSpPr>
        <p:spPr>
          <a:xfrm>
            <a:off x="396821" y="3016652"/>
            <a:ext cx="4063035" cy="584775"/>
          </a:xfrm>
          <a:prstGeom prst="rect">
            <a:avLst/>
          </a:prstGeom>
          <a:noFill/>
        </p:spPr>
        <p:txBody>
          <a:bodyPr wrap="square" rtlCol="0">
            <a:spAutoFit/>
          </a:bodyPr>
          <a:lstStyle/>
          <a:p>
            <a:pPr algn="ctr"/>
            <a:r>
              <a:rPr lang="en-US" sz="1600">
                <a:solidFill>
                  <a:schemeClr val="bg1"/>
                </a:solidFill>
              </a:rPr>
              <a:t>A Public-Private-Partnership:</a:t>
            </a:r>
          </a:p>
          <a:p>
            <a:pPr algn="ctr"/>
            <a:r>
              <a:rPr lang="en-US" sz="1600">
                <a:solidFill>
                  <a:schemeClr val="bg1"/>
                </a:solidFill>
              </a:rPr>
              <a:t>Department of Defense – Industry – Academia</a:t>
            </a:r>
          </a:p>
        </p:txBody>
      </p:sp>
      <p:cxnSp>
        <p:nvCxnSpPr>
          <p:cNvPr id="14" name="Straight Connector 13">
            <a:extLst>
              <a:ext uri="{FF2B5EF4-FFF2-40B4-BE49-F238E27FC236}">
                <a16:creationId xmlns:a16="http://schemas.microsoft.com/office/drawing/2014/main" id="{E0B7F7A7-70C1-49E2-94F0-D4F1A3628A69}"/>
              </a:ext>
            </a:extLst>
          </p:cNvPr>
          <p:cNvCxnSpPr/>
          <p:nvPr/>
        </p:nvCxnSpPr>
        <p:spPr>
          <a:xfrm>
            <a:off x="4781550" y="200025"/>
            <a:ext cx="0" cy="6164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34CAA7D-97A8-45B1-B563-436BF03D943B}"/>
              </a:ext>
            </a:extLst>
          </p:cNvPr>
          <p:cNvSpPr>
            <a:spLocks noGrp="1"/>
          </p:cNvSpPr>
          <p:nvPr>
            <p:ph type="body" idx="1"/>
          </p:nvPr>
        </p:nvSpPr>
        <p:spPr>
          <a:xfrm>
            <a:off x="5239666" y="1528248"/>
            <a:ext cx="6301931" cy="4351338"/>
          </a:xfrm>
          <a:prstGeom prst="rect">
            <a:avLst/>
          </a:prstGeom>
        </p:spPr>
        <p:txBody>
          <a:bodyPr vert="horz" lIns="91440" tIns="45720" rIns="91440" bIns="45720" rtlCol="0">
            <a:normAutofit/>
          </a:bodyPr>
          <a:lstStyle/>
          <a:p>
            <a:pPr lvl="4"/>
            <a:r>
              <a:rPr lang="en-US"/>
              <a:t>This is the Presentation Title</a:t>
            </a:r>
          </a:p>
        </p:txBody>
      </p:sp>
      <p:sp>
        <p:nvSpPr>
          <p:cNvPr id="2" name="TextBox 1">
            <a:extLst>
              <a:ext uri="{FF2B5EF4-FFF2-40B4-BE49-F238E27FC236}">
                <a16:creationId xmlns:a16="http://schemas.microsoft.com/office/drawing/2014/main" id="{D421EF44-8E73-4F7C-851F-205237E2C466}"/>
              </a:ext>
            </a:extLst>
          </p:cNvPr>
          <p:cNvSpPr txBox="1"/>
          <p:nvPr userDrawn="1"/>
        </p:nvSpPr>
        <p:spPr>
          <a:xfrm>
            <a:off x="775515" y="2439991"/>
            <a:ext cx="3342636" cy="246221"/>
          </a:xfrm>
          <a:prstGeom prst="rect">
            <a:avLst/>
          </a:prstGeom>
          <a:noFill/>
        </p:spPr>
        <p:txBody>
          <a:bodyPr wrap="square" rtlCol="0">
            <a:spAutoFit/>
          </a:bodyPr>
          <a:lstStyle/>
          <a:p>
            <a:pPr algn="ctr"/>
            <a:r>
              <a:rPr lang="en-US" sz="1000">
                <a:solidFill>
                  <a:schemeClr val="bg1"/>
                </a:solidFill>
              </a:rPr>
              <a:t>Where Manufacturing Technology and Talent Matter</a:t>
            </a:r>
          </a:p>
        </p:txBody>
      </p:sp>
      <p:pic>
        <p:nvPicPr>
          <p:cNvPr id="4" name="Picture 3">
            <a:extLst>
              <a:ext uri="{FF2B5EF4-FFF2-40B4-BE49-F238E27FC236}">
                <a16:creationId xmlns:a16="http://schemas.microsoft.com/office/drawing/2014/main" id="{8E125A08-450A-441E-A7D5-B72C6750820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17087" y="4940243"/>
            <a:ext cx="1679355" cy="584775"/>
          </a:xfrm>
          <a:prstGeom prst="rect">
            <a:avLst/>
          </a:prstGeom>
        </p:spPr>
      </p:pic>
      <p:pic>
        <p:nvPicPr>
          <p:cNvPr id="11" name="Picture 2" descr="U.S. Department of Commerce">
            <a:extLst>
              <a:ext uri="{FF2B5EF4-FFF2-40B4-BE49-F238E27FC236}">
                <a16:creationId xmlns:a16="http://schemas.microsoft.com/office/drawing/2014/main" id="{EA4ECF8C-6EC1-4793-910F-02BAD0D0174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906169" y="5651655"/>
            <a:ext cx="850775" cy="85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5270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dirty="0"/>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002060"/>
                </a:solidFill>
                <a:latin typeface="+mn-lt"/>
              </a:defRPr>
            </a:lvl1pPr>
          </a:lstStyle>
          <a:p>
            <a:fld id="{A71C0557-87A9-4981-8112-53885F1BCC74}" type="slidenum">
              <a:rPr lang="en-US" smtClean="0"/>
              <a:pPr/>
              <a:t>‹#›</a:t>
            </a:fld>
            <a:endParaRPr lang="en-US" dirty="0"/>
          </a:p>
        </p:txBody>
      </p:sp>
      <p:pic>
        <p:nvPicPr>
          <p:cNvPr id="8" name="Picture 7">
            <a:extLst>
              <a:ext uri="{FF2B5EF4-FFF2-40B4-BE49-F238E27FC236}">
                <a16:creationId xmlns:a16="http://schemas.microsoft.com/office/drawing/2014/main" id="{11F66F1C-80CA-4014-B984-1712DCB8AC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7" y="6326834"/>
            <a:ext cx="792192" cy="286852"/>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userDrawn="1"/>
        </p:nvSpPr>
        <p:spPr>
          <a:xfrm>
            <a:off x="1080699" y="6471738"/>
            <a:ext cx="3903135" cy="219291"/>
          </a:xfrm>
          <a:prstGeom prst="rect">
            <a:avLst/>
          </a:prstGeom>
          <a:noFill/>
        </p:spPr>
        <p:txBody>
          <a:bodyPr wrap="square" rtlCol="0">
            <a:spAutoFit/>
          </a:bodyPr>
          <a:lstStyle/>
          <a:p>
            <a:r>
              <a:rPr lang="en-US" sz="825" dirty="0">
                <a:solidFill>
                  <a:srgbClr val="2A3890"/>
                </a:solidFill>
                <a:latin typeface="Effra" panose="02000506080000020004" pitchFamily="2" charset="0"/>
              </a:rPr>
              <a:t>Where Manufacturing Technology and Talent Matter</a:t>
            </a:r>
          </a:p>
        </p:txBody>
      </p:sp>
    </p:spTree>
    <p:extLst>
      <p:ext uri="{BB962C8B-B14F-4D97-AF65-F5344CB8AC3E}">
        <p14:creationId xmlns:p14="http://schemas.microsoft.com/office/powerpoint/2010/main" val="417984364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defTabSz="685800" rtl="0" eaLnBrk="1" latinLnBrk="0" hangingPunct="1">
        <a:lnSpc>
          <a:spcPct val="90000"/>
        </a:lnSpc>
        <a:spcBef>
          <a:spcPct val="0"/>
        </a:spcBef>
        <a:buNone/>
        <a:defRPr sz="3300" kern="1200">
          <a:solidFill>
            <a:srgbClr val="2A389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userDrawn="1"/>
        </p:nvSpPr>
        <p:spPr>
          <a:xfrm>
            <a:off x="1080698" y="6492874"/>
            <a:ext cx="3903134" cy="261610"/>
          </a:xfrm>
          <a:prstGeom prst="rect">
            <a:avLst/>
          </a:prstGeom>
          <a:noFill/>
        </p:spPr>
        <p:txBody>
          <a:bodyPr wrap="square" rtlCol="0">
            <a:spAutoFit/>
          </a:bodyPr>
          <a:lstStyle/>
          <a:p>
            <a:r>
              <a:rPr lang="en-US" sz="1100">
                <a:solidFill>
                  <a:srgbClr val="2A3890"/>
                </a:solidFill>
                <a:latin typeface="Effra" panose="02000506080000020004" pitchFamily="2" charset="0"/>
              </a:rPr>
              <a:t>Where Manufacturing Technology and Talent Matter</a:t>
            </a:r>
          </a:p>
        </p:txBody>
      </p:sp>
    </p:spTree>
    <p:extLst>
      <p:ext uri="{BB962C8B-B14F-4D97-AF65-F5344CB8AC3E}">
        <p14:creationId xmlns:p14="http://schemas.microsoft.com/office/powerpoint/2010/main" val="59847613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dodmrl.com/docent.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C9E37B-BCE1-4045-9AF9-A046B1ECC2D1}"/>
              </a:ext>
            </a:extLst>
          </p:cNvPr>
          <p:cNvSpPr txBox="1"/>
          <p:nvPr/>
        </p:nvSpPr>
        <p:spPr>
          <a:xfrm>
            <a:off x="5152209" y="2733409"/>
            <a:ext cx="60960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LIFT Hypersonic Challenge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A</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pril</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19, 2021</a:t>
            </a:r>
          </a:p>
        </p:txBody>
      </p:sp>
      <p:sp>
        <p:nvSpPr>
          <p:cNvPr id="5" name="TextBox 4">
            <a:extLst>
              <a:ext uri="{FF2B5EF4-FFF2-40B4-BE49-F238E27FC236}">
                <a16:creationId xmlns:a16="http://schemas.microsoft.com/office/drawing/2014/main" id="{234DC68C-3605-4B55-AE48-012BAD021B45}"/>
              </a:ext>
            </a:extLst>
          </p:cNvPr>
          <p:cNvSpPr txBox="1"/>
          <p:nvPr/>
        </p:nvSpPr>
        <p:spPr>
          <a:xfrm>
            <a:off x="10144125" y="6248400"/>
            <a:ext cx="158115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Rev. 8</a:t>
            </a:r>
            <a:endParaRPr kumimoji="0" lang="en-US" sz="14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15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796C9F-05DF-4EF5-8B9A-8DA7D062A057}"/>
              </a:ext>
            </a:extLst>
          </p:cNvPr>
          <p:cNvSpPr>
            <a:spLocks noGrp="1"/>
          </p:cNvSpPr>
          <p:nvPr>
            <p:ph type="sldNum" sz="quarter" idx="12"/>
          </p:nvPr>
        </p:nvSpPr>
        <p:spPr/>
        <p:txBody>
          <a:bodyPr/>
          <a:lstStyle/>
          <a:p>
            <a:fld id="{A71C0557-87A9-4981-8112-53885F1BCC74}" type="slidenum">
              <a:rPr lang="en-US" smtClean="0"/>
              <a:t>10</a:t>
            </a:fld>
            <a:endParaRPr lang="en-US"/>
          </a:p>
        </p:txBody>
      </p:sp>
      <p:sp>
        <p:nvSpPr>
          <p:cNvPr id="3" name="Rectangle 2">
            <a:extLst>
              <a:ext uri="{FF2B5EF4-FFF2-40B4-BE49-F238E27FC236}">
                <a16:creationId xmlns:a16="http://schemas.microsoft.com/office/drawing/2014/main" id="{E976A1EB-6BC8-4799-98E5-F65F5D798C00}"/>
              </a:ext>
            </a:extLst>
          </p:cNvPr>
          <p:cNvSpPr/>
          <p:nvPr/>
        </p:nvSpPr>
        <p:spPr>
          <a:xfrm rot="20222934">
            <a:off x="2635574" y="3167388"/>
            <a:ext cx="6920869" cy="523220"/>
          </a:xfrm>
          <a:prstGeom prst="rect">
            <a:avLst/>
          </a:prstGeom>
          <a:noFill/>
        </p:spPr>
        <p:txBody>
          <a:bodyPr wrap="non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Include full project submission template here</a:t>
            </a:r>
          </a:p>
        </p:txBody>
      </p:sp>
    </p:spTree>
    <p:extLst>
      <p:ext uri="{BB962C8B-B14F-4D97-AF65-F5344CB8AC3E}">
        <p14:creationId xmlns:p14="http://schemas.microsoft.com/office/powerpoint/2010/main" val="3102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11</a:t>
            </a:fld>
            <a:endParaRPr lang="en-US" dirty="0"/>
          </a:p>
        </p:txBody>
      </p:sp>
      <p:sp>
        <p:nvSpPr>
          <p:cNvPr id="28" name="Title 1">
            <a:extLst>
              <a:ext uri="{FF2B5EF4-FFF2-40B4-BE49-F238E27FC236}">
                <a16:creationId xmlns:a16="http://schemas.microsoft.com/office/drawing/2014/main" id="{448C3104-8980-4835-ACBA-A30FC36DE35E}"/>
              </a:ext>
            </a:extLst>
          </p:cNvPr>
          <p:cNvSpPr txBox="1">
            <a:spLocks/>
          </p:cNvSpPr>
          <p:nvPr/>
        </p:nvSpPr>
        <p:spPr>
          <a:xfrm>
            <a:off x="4556358" y="0"/>
            <a:ext cx="3079284"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r>
              <a:rPr lang="en-US" sz="3600" b="1" dirty="0">
                <a:latin typeface="+mn-lt"/>
              </a:rPr>
              <a:t>LIFT Fast Forge</a:t>
            </a:r>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Current Technical State</a:t>
            </a:r>
          </a:p>
        </p:txBody>
      </p:sp>
      <p:sp>
        <p:nvSpPr>
          <p:cNvPr id="19" name="TextBox 18">
            <a:extLst>
              <a:ext uri="{FF2B5EF4-FFF2-40B4-BE49-F238E27FC236}">
                <a16:creationId xmlns:a16="http://schemas.microsoft.com/office/drawing/2014/main" id="{C88F626A-4414-4097-920C-B6F6BCDB8814}"/>
              </a:ext>
            </a:extLst>
          </p:cNvPr>
          <p:cNvSpPr txBox="1"/>
          <p:nvPr/>
        </p:nvSpPr>
        <p:spPr>
          <a:xfrm>
            <a:off x="5290655" y="6071394"/>
            <a:ext cx="1610686" cy="461665"/>
          </a:xfrm>
          <a:prstGeom prst="rect">
            <a:avLst/>
          </a:prstGeom>
          <a:noFill/>
        </p:spPr>
        <p:txBody>
          <a:bodyPr wrap="square" rtlCol="0">
            <a:spAutoFit/>
          </a:bodyPr>
          <a:lstStyle/>
          <a:p>
            <a:r>
              <a:rPr lang="en-US" sz="2400" dirty="0"/>
              <a:t>Appendix A</a:t>
            </a:r>
          </a:p>
        </p:txBody>
      </p:sp>
      <p:pic>
        <p:nvPicPr>
          <p:cNvPr id="8" name="Picture 7">
            <a:extLst>
              <a:ext uri="{FF2B5EF4-FFF2-40B4-BE49-F238E27FC236}">
                <a16:creationId xmlns:a16="http://schemas.microsoft.com/office/drawing/2014/main" id="{C7D2F967-6FAA-468E-863C-DE55780B118A}"/>
              </a:ext>
            </a:extLst>
          </p:cNvPr>
          <p:cNvPicPr>
            <a:picLocks noChangeAspect="1"/>
          </p:cNvPicPr>
          <p:nvPr/>
        </p:nvPicPr>
        <p:blipFill>
          <a:blip r:embed="rId2"/>
          <a:stretch>
            <a:fillRect/>
          </a:stretch>
        </p:blipFill>
        <p:spPr>
          <a:xfrm>
            <a:off x="793632" y="1068620"/>
            <a:ext cx="10604733" cy="5002774"/>
          </a:xfrm>
          <a:prstGeom prst="rect">
            <a:avLst/>
          </a:prstGeom>
        </p:spPr>
      </p:pic>
      <p:sp>
        <p:nvSpPr>
          <p:cNvPr id="10" name="Footer Placeholder 1">
            <a:extLst>
              <a:ext uri="{FF2B5EF4-FFF2-40B4-BE49-F238E27FC236}">
                <a16:creationId xmlns:a16="http://schemas.microsoft.com/office/drawing/2014/main" id="{2E2C8578-B08A-48EE-AAD1-5438A16D4992}"/>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3" name="TextBox 12">
            <a:extLst>
              <a:ext uri="{FF2B5EF4-FFF2-40B4-BE49-F238E27FC236}">
                <a16:creationId xmlns:a16="http://schemas.microsoft.com/office/drawing/2014/main" id="{9B0BC4A0-9449-4707-91CB-E0977AD7F218}"/>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14" name="TextBox 13">
            <a:extLst>
              <a:ext uri="{FF2B5EF4-FFF2-40B4-BE49-F238E27FC236}">
                <a16:creationId xmlns:a16="http://schemas.microsoft.com/office/drawing/2014/main" id="{A11A83EB-FFD3-4C23-86A4-455E876BA335}"/>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5" name="TextBox 14">
            <a:extLst>
              <a:ext uri="{FF2B5EF4-FFF2-40B4-BE49-F238E27FC236}">
                <a16:creationId xmlns:a16="http://schemas.microsoft.com/office/drawing/2014/main" id="{C95D63BA-715E-446D-BE8E-885D071D5211}"/>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6" name="TextBox 15">
            <a:extLst>
              <a:ext uri="{FF2B5EF4-FFF2-40B4-BE49-F238E27FC236}">
                <a16:creationId xmlns:a16="http://schemas.microsoft.com/office/drawing/2014/main" id="{994EDE3B-E5C6-45A1-9E83-F0D35BC96C05}"/>
              </a:ext>
            </a:extLst>
          </p:cNvPr>
          <p:cNvSpPr txBox="1"/>
          <p:nvPr/>
        </p:nvSpPr>
        <p:spPr>
          <a:xfrm>
            <a:off x="257962" y="64957"/>
            <a:ext cx="1610686" cy="461665"/>
          </a:xfrm>
          <a:prstGeom prst="rect">
            <a:avLst/>
          </a:prstGeom>
          <a:noFill/>
        </p:spPr>
        <p:txBody>
          <a:bodyPr wrap="square" rtlCol="0">
            <a:spAutoFit/>
          </a:bodyPr>
          <a:lstStyle/>
          <a:p>
            <a:r>
              <a:rPr lang="en-US" sz="2400" dirty="0"/>
              <a:t>Proposal #:</a:t>
            </a:r>
          </a:p>
        </p:txBody>
      </p:sp>
    </p:spTree>
    <p:extLst>
      <p:ext uri="{BB962C8B-B14F-4D97-AF65-F5344CB8AC3E}">
        <p14:creationId xmlns:p14="http://schemas.microsoft.com/office/powerpoint/2010/main" val="7866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A8B05-06E3-4AB0-A393-C645F4260BBE}"/>
              </a:ext>
            </a:extLst>
          </p:cNvPr>
          <p:cNvSpPr>
            <a:spLocks noGrp="1"/>
          </p:cNvSpPr>
          <p:nvPr>
            <p:ph type="title"/>
          </p:nvPr>
        </p:nvSpPr>
        <p:spPr>
          <a:xfrm>
            <a:off x="605818" y="0"/>
            <a:ext cx="10515600" cy="687298"/>
          </a:xfrm>
        </p:spPr>
        <p:txBody>
          <a:bodyPr>
            <a:normAutofit/>
          </a:bodyPr>
          <a:lstStyle/>
          <a:p>
            <a:r>
              <a:rPr lang="en-US" sz="3200" dirty="0" err="1"/>
              <a:t>Hypersonics</a:t>
            </a:r>
            <a:r>
              <a:rPr lang="en-US" sz="3200" dirty="0"/>
              <a:t> Challenge</a:t>
            </a:r>
          </a:p>
        </p:txBody>
      </p:sp>
      <p:sp>
        <p:nvSpPr>
          <p:cNvPr id="4" name="Content Placeholder 3">
            <a:extLst>
              <a:ext uri="{FF2B5EF4-FFF2-40B4-BE49-F238E27FC236}">
                <a16:creationId xmlns:a16="http://schemas.microsoft.com/office/drawing/2014/main" id="{B42D78D3-75BB-4D59-9CD2-42C92FDAB8C1}"/>
              </a:ext>
            </a:extLst>
          </p:cNvPr>
          <p:cNvSpPr>
            <a:spLocks noGrp="1"/>
          </p:cNvSpPr>
          <p:nvPr>
            <p:ph idx="1"/>
          </p:nvPr>
        </p:nvSpPr>
        <p:spPr>
          <a:xfrm>
            <a:off x="501314" y="760532"/>
            <a:ext cx="10515600" cy="3942097"/>
          </a:xfrm>
        </p:spPr>
        <p:txBody>
          <a:bodyPr>
            <a:normAutofit fontScale="85000" lnSpcReduction="20000"/>
          </a:bodyPr>
          <a:lstStyle/>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Project Summary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Open </a:t>
            </a:r>
            <a:r>
              <a:rPr lang="en-US" sz="2400" dirty="0">
                <a:latin typeface="Calibri" panose="020F0502020204030204" pitchFamily="34" charset="0"/>
                <a:cs typeface="Times New Roman" panose="02020603050405020304" pitchFamily="18" charset="0"/>
              </a:rPr>
              <a:t>to all LIFT members</a:t>
            </a:r>
          </a:p>
          <a:p>
            <a:pPr lvl="1"/>
            <a:r>
              <a:rPr lang="en-US" sz="2100" dirty="0">
                <a:latin typeface="Calibri" panose="020F0502020204030204" pitchFamily="34" charset="0"/>
                <a:cs typeface="Times New Roman" panose="02020603050405020304" pitchFamily="18" charset="0"/>
              </a:rPr>
              <a:t>Awardee must be a LIFT Silver member or higher tier  </a:t>
            </a:r>
          </a:p>
          <a:p>
            <a:pPr lvl="1"/>
            <a:r>
              <a:rPr lang="en-US" sz="2100" dirty="0">
                <a:latin typeface="Calibri" panose="020F0502020204030204" pitchFamily="34" charset="0"/>
                <a:cs typeface="Times New Roman" panose="02020603050405020304" pitchFamily="18" charset="0"/>
              </a:rPr>
              <a:t>All project consortium members must be a LIFT member in good standing for award </a:t>
            </a:r>
          </a:p>
          <a:p>
            <a:pPr lvl="1">
              <a:lnSpc>
                <a:spcPct val="120000"/>
              </a:lnSpc>
            </a:pPr>
            <a:r>
              <a:rPr lang="en-US" sz="2100" dirty="0">
                <a:latin typeface="Calibri" panose="020F0502020204030204" pitchFamily="34" charset="0"/>
                <a:cs typeface="Times New Roman" panose="02020603050405020304" pitchFamily="18" charset="0"/>
              </a:rPr>
              <a:t>Non-members and/or lower tier members may submit proposals but must join membership or upgrade membership as appropriate</a:t>
            </a:r>
          </a:p>
          <a:p>
            <a:r>
              <a:rPr lang="en-US" sz="2400" dirty="0">
                <a:latin typeface="Calibri" panose="020F0502020204030204" pitchFamily="34" charset="0"/>
                <a:cs typeface="Times New Roman" panose="02020603050405020304" pitchFamily="18" charset="0"/>
              </a:rPr>
              <a:t>Challenge participants must be ITAR compliant </a:t>
            </a:r>
          </a:p>
          <a:p>
            <a:r>
              <a:rPr lang="en-US" sz="2400" dirty="0">
                <a:latin typeface="Calibri" panose="020F0502020204030204" pitchFamily="34" charset="0"/>
                <a:cs typeface="Times New Roman" panose="02020603050405020304" pitchFamily="18" charset="0"/>
              </a:rPr>
              <a:t>Subject(s) are defined by three (3) challenge briefings</a:t>
            </a:r>
          </a:p>
          <a:p>
            <a:pPr lvl="1"/>
            <a:r>
              <a:rPr kumimoji="0" lang="en-US" sz="21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Hypersonics</a:t>
            </a:r>
            <a:r>
              <a:rPr kumimoji="0" lang="en-US" sz="21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Modeling &amp; Simulation (ICME)</a:t>
            </a:r>
          </a:p>
          <a:p>
            <a:pPr lvl="1"/>
            <a:r>
              <a:rPr kumimoji="0" lang="en-US" sz="21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Advanced Manufacturing Methods for Quality and Production</a:t>
            </a:r>
          </a:p>
          <a:p>
            <a:pPr lvl="1"/>
            <a:r>
              <a:rPr kumimoji="0" lang="en-US" sz="21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Advanced Manufacturing for High Temperature Composites</a:t>
            </a:r>
          </a:p>
          <a:p>
            <a:pPr>
              <a:lnSpc>
                <a:spcPct val="120000"/>
              </a:lnSpc>
            </a:pPr>
            <a:r>
              <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Consortiums must be led by one organization (Principal Investigator)</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1"/>
            <a:endParaRPr lang="en-US" sz="2000" dirty="0">
              <a:latin typeface="Calibri" panose="020F0502020204030204" pitchFamily="34" charset="0"/>
              <a:cs typeface="Times New Roman" panose="02020603050405020304" pitchFamily="18" charset="0"/>
            </a:endParaRPr>
          </a:p>
          <a:p>
            <a:endParaRPr lang="en-US" sz="2400" dirty="0">
              <a:latin typeface="Calibri" panose="020F0502020204030204" pitchFamily="34" charset="0"/>
              <a:cs typeface="Times New Roman" panose="02020603050405020304" pitchFamily="18" charset="0"/>
            </a:endParaRPr>
          </a:p>
          <a:p>
            <a:endParaRPr lang="en-US" sz="2400" dirty="0">
              <a:latin typeface="Calibri" panose="020F0502020204030204" pitchFamily="34" charset="0"/>
              <a:cs typeface="Times New Roman" panose="02020603050405020304" pitchFamily="18" charset="0"/>
            </a:endParaRPr>
          </a:p>
          <a:p>
            <a:endParaRPr lang="en-US" sz="3600" dirty="0"/>
          </a:p>
        </p:txBody>
      </p:sp>
      <p:sp>
        <p:nvSpPr>
          <p:cNvPr id="5" name="TextBox 4">
            <a:extLst>
              <a:ext uri="{FF2B5EF4-FFF2-40B4-BE49-F238E27FC236}">
                <a16:creationId xmlns:a16="http://schemas.microsoft.com/office/drawing/2014/main" id="{33396D33-8C15-408B-ABA4-40E4677145A8}"/>
              </a:ext>
            </a:extLst>
          </p:cNvPr>
          <p:cNvSpPr txBox="1"/>
          <p:nvPr/>
        </p:nvSpPr>
        <p:spPr>
          <a:xfrm>
            <a:off x="501314" y="4527808"/>
            <a:ext cx="8877817" cy="1569660"/>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latin typeface="Calibri" panose="020F0502020204030204" pitchFamily="34" charset="0"/>
                <a:cs typeface="Times New Roman" panose="02020603050405020304" pitchFamily="18" charset="0"/>
              </a:rPr>
              <a:t>Max $1.0M LIFT challenge contribution per project</a:t>
            </a:r>
          </a:p>
          <a:p>
            <a:pPr marL="800100" lvl="1" indent="-342900">
              <a:buFont typeface="Arial" panose="020B0604020202020204" pitchFamily="34" charset="0"/>
              <a:buChar char="•"/>
            </a:pPr>
            <a:r>
              <a:rPr lang="en-US" altLang="en-US" dirty="0">
                <a:latin typeface="Calibri" panose="020F0502020204030204" pitchFamily="34" charset="0"/>
                <a:cs typeface="Times New Roman" panose="02020603050405020304" pitchFamily="18" charset="0"/>
              </a:rPr>
              <a:t>No mandated cost-share</a:t>
            </a:r>
          </a:p>
          <a:p>
            <a:pPr marL="800100" lvl="1" indent="-342900">
              <a:buFont typeface="Arial" panose="020B0604020202020204" pitchFamily="34" charset="0"/>
              <a:buChar char="•"/>
            </a:pPr>
            <a:r>
              <a:rPr lang="en-US" altLang="en-US" dirty="0">
                <a:latin typeface="Calibri" panose="020F0502020204030204" pitchFamily="34" charset="0"/>
                <a:cs typeface="Times New Roman" panose="02020603050405020304" pitchFamily="18" charset="0"/>
              </a:rPr>
              <a:t>Cost-share (recommended at 1:1) is </a:t>
            </a:r>
            <a:r>
              <a:rPr lang="en-US" altLang="en-US" b="1" i="1" dirty="0">
                <a:latin typeface="Calibri" panose="020F0502020204030204" pitchFamily="34" charset="0"/>
                <a:cs typeface="Times New Roman" panose="02020603050405020304" pitchFamily="18" charset="0"/>
              </a:rPr>
              <a:t>strongly </a:t>
            </a:r>
            <a:r>
              <a:rPr lang="en-US" altLang="en-US" dirty="0">
                <a:latin typeface="Calibri" panose="020F0502020204030204" pitchFamily="34" charset="0"/>
                <a:cs typeface="Times New Roman" panose="02020603050405020304" pitchFamily="18" charset="0"/>
              </a:rPr>
              <a:t>considered in project selection</a:t>
            </a:r>
          </a:p>
          <a:p>
            <a:pPr marL="342900" indent="-342900">
              <a:buFont typeface="Arial" panose="020B0604020202020204" pitchFamily="34" charset="0"/>
              <a:buChar char="•"/>
            </a:pPr>
            <a:r>
              <a:rPr lang="en-US" altLang="en-US" sz="2000" dirty="0">
                <a:latin typeface="Calibri" panose="020F0502020204030204" pitchFamily="34" charset="0"/>
                <a:cs typeface="Times New Roman" panose="02020603050405020304" pitchFamily="18" charset="0"/>
              </a:rPr>
              <a:t>Twelve (12) month project duration </a:t>
            </a:r>
          </a:p>
          <a:p>
            <a:pPr marL="800100" lvl="1" indent="-342900">
              <a:buFont typeface="Arial" panose="020B0604020202020204" pitchFamily="34" charset="0"/>
              <a:buChar char="•"/>
            </a:pPr>
            <a:r>
              <a:rPr lang="en-US" altLang="en-US" dirty="0">
                <a:latin typeface="Calibri" panose="020F0502020204030204" pitchFamily="34" charset="0"/>
                <a:cs typeface="Times New Roman" panose="02020603050405020304" pitchFamily="18" charset="0"/>
              </a:rPr>
              <a:t>Max fifteen (15) months with reporting</a:t>
            </a:r>
          </a:p>
        </p:txBody>
      </p:sp>
      <p:sp>
        <p:nvSpPr>
          <p:cNvPr id="6" name="Slide Number Placeholder 1">
            <a:extLst>
              <a:ext uri="{FF2B5EF4-FFF2-40B4-BE49-F238E27FC236}">
                <a16:creationId xmlns:a16="http://schemas.microsoft.com/office/drawing/2014/main" id="{72585531-A59F-4A42-94FD-9DB42323C7EB}"/>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C0557-87A9-4981-8112-53885F1BCC74}" type="slidenum">
              <a:rPr kumimoji="0" lang="en-US" sz="9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C99C08B-B1D9-4B03-94A7-3144BD4D7F25}"/>
              </a:ext>
            </a:extLst>
          </p:cNvPr>
          <p:cNvSpPr txBox="1"/>
          <p:nvPr/>
        </p:nvSpPr>
        <p:spPr>
          <a:xfrm>
            <a:off x="8980335" y="6400412"/>
            <a:ext cx="20037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Tree>
    <p:extLst>
      <p:ext uri="{BB962C8B-B14F-4D97-AF65-F5344CB8AC3E}">
        <p14:creationId xmlns:p14="http://schemas.microsoft.com/office/powerpoint/2010/main" val="397490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A8B05-06E3-4AB0-A393-C645F4260BBE}"/>
              </a:ext>
            </a:extLst>
          </p:cNvPr>
          <p:cNvSpPr>
            <a:spLocks noGrp="1"/>
          </p:cNvSpPr>
          <p:nvPr>
            <p:ph type="title"/>
          </p:nvPr>
        </p:nvSpPr>
        <p:spPr>
          <a:xfrm>
            <a:off x="610403" y="0"/>
            <a:ext cx="10515600" cy="687298"/>
          </a:xfrm>
        </p:spPr>
        <p:txBody>
          <a:bodyPr>
            <a:normAutofit/>
          </a:bodyPr>
          <a:lstStyle/>
          <a:p>
            <a:r>
              <a:rPr lang="en-US" sz="3200" dirty="0" err="1"/>
              <a:t>Hypersonics</a:t>
            </a:r>
            <a:r>
              <a:rPr lang="en-US" sz="3200" dirty="0"/>
              <a:t> Challenge</a:t>
            </a:r>
          </a:p>
        </p:txBody>
      </p:sp>
      <p:sp>
        <p:nvSpPr>
          <p:cNvPr id="4" name="Content Placeholder 3">
            <a:extLst>
              <a:ext uri="{FF2B5EF4-FFF2-40B4-BE49-F238E27FC236}">
                <a16:creationId xmlns:a16="http://schemas.microsoft.com/office/drawing/2014/main" id="{B42D78D3-75BB-4D59-9CD2-42C92FDAB8C1}"/>
              </a:ext>
            </a:extLst>
          </p:cNvPr>
          <p:cNvSpPr>
            <a:spLocks noGrp="1"/>
          </p:cNvSpPr>
          <p:nvPr>
            <p:ph idx="1"/>
          </p:nvPr>
        </p:nvSpPr>
        <p:spPr>
          <a:xfrm>
            <a:off x="610403" y="687298"/>
            <a:ext cx="10515600" cy="4831242"/>
          </a:xfrm>
        </p:spPr>
        <p:txBody>
          <a:bodyPr>
            <a:normAutofit/>
          </a:bodyPr>
          <a:lstStyle/>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Project Timing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Project Call: April 19, 2021</a:t>
            </a:r>
          </a:p>
          <a:p>
            <a:r>
              <a:rPr lang="en-US" sz="2400" dirty="0">
                <a:latin typeface="Calibri" panose="020F0502020204030204" pitchFamily="34" charset="0"/>
                <a:cs typeface="Times New Roman" panose="02020603050405020304" pitchFamily="18" charset="0"/>
              </a:rPr>
              <a:t>Proposal Deadline: July 2, 2021</a:t>
            </a:r>
          </a:p>
          <a:p>
            <a:r>
              <a:rPr lang="en-US" sz="2400" dirty="0">
                <a:latin typeface="Calibri" panose="020F0502020204030204" pitchFamily="34" charset="0"/>
                <a:cs typeface="Times New Roman" panose="02020603050405020304" pitchFamily="18" charset="0"/>
              </a:rPr>
              <a:t>Project Announcements: August 27, 2021</a:t>
            </a:r>
          </a:p>
          <a:p>
            <a:r>
              <a:rPr lang="en-US" sz="2400" dirty="0">
                <a:latin typeface="Calibri" panose="020F0502020204030204" pitchFamily="34" charset="0"/>
                <a:cs typeface="Times New Roman" panose="02020603050405020304" pitchFamily="18" charset="0"/>
              </a:rPr>
              <a:t>Sub-awards Contracting: September 2021</a:t>
            </a:r>
          </a:p>
          <a:p>
            <a:r>
              <a:rPr lang="en-US" altLang="en-US" sz="2400" dirty="0">
                <a:latin typeface="Calibri" panose="020F0502020204030204" pitchFamily="34" charset="0"/>
                <a:cs typeface="Times New Roman" panose="02020603050405020304" pitchFamily="18" charset="0"/>
              </a:rPr>
              <a:t>Project start date: October 1, 2021</a:t>
            </a:r>
          </a:p>
          <a:p>
            <a:endParaRPr lang="en-US" sz="24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Debrief to non-awardees: </a:t>
            </a:r>
          </a:p>
          <a:p>
            <a:pPr marL="742950" marR="0" lvl="1" indent="-285750">
              <a:lnSpc>
                <a:spcPct val="107000"/>
              </a:lnSpc>
              <a:spcBef>
                <a:spcPts val="0"/>
              </a:spcBef>
              <a:spcAft>
                <a:spcPts val="800"/>
              </a:spcAft>
              <a:buFont typeface="Courier New" panose="02070309020205020404" pitchFamily="49" charset="0"/>
              <a:buChar char="o"/>
            </a:pPr>
            <a:r>
              <a:rPr lang="en-US" sz="2000" dirty="0">
                <a:latin typeface="Calibri" panose="020F0502020204030204" pitchFamily="34" charset="0"/>
                <a:cs typeface="Times New Roman" panose="02020603050405020304" pitchFamily="18" charset="0"/>
              </a:rPr>
              <a:t>Including discussion regarding further developing project ideas into “white papers” for submission in future proposals</a:t>
            </a:r>
          </a:p>
        </p:txBody>
      </p:sp>
      <p:sp>
        <p:nvSpPr>
          <p:cNvPr id="5" name="Slide Number Placeholder 1">
            <a:extLst>
              <a:ext uri="{FF2B5EF4-FFF2-40B4-BE49-F238E27FC236}">
                <a16:creationId xmlns:a16="http://schemas.microsoft.com/office/drawing/2014/main" id="{9EC06F73-3EC2-44C6-A05B-1F6CDFBC1C8D}"/>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C0557-87A9-4981-8112-53885F1BCC74}" type="slidenum">
              <a:rPr kumimoji="0" lang="en-US" sz="9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4394579-A3DF-4961-A073-3C729DE79BEB}"/>
              </a:ext>
            </a:extLst>
          </p:cNvPr>
          <p:cNvSpPr txBox="1"/>
          <p:nvPr/>
        </p:nvSpPr>
        <p:spPr>
          <a:xfrm>
            <a:off x="8980335" y="6400412"/>
            <a:ext cx="20037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Tree>
    <p:extLst>
      <p:ext uri="{BB962C8B-B14F-4D97-AF65-F5344CB8AC3E}">
        <p14:creationId xmlns:p14="http://schemas.microsoft.com/office/powerpoint/2010/main" val="307208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A8B05-06E3-4AB0-A393-C645F4260BBE}"/>
              </a:ext>
            </a:extLst>
          </p:cNvPr>
          <p:cNvSpPr>
            <a:spLocks noGrp="1"/>
          </p:cNvSpPr>
          <p:nvPr>
            <p:ph type="title"/>
          </p:nvPr>
        </p:nvSpPr>
        <p:spPr>
          <a:xfrm>
            <a:off x="629194" y="0"/>
            <a:ext cx="10515600" cy="687298"/>
          </a:xfrm>
        </p:spPr>
        <p:txBody>
          <a:bodyPr>
            <a:normAutofit/>
          </a:bodyPr>
          <a:lstStyle/>
          <a:p>
            <a:r>
              <a:rPr lang="en-US" sz="3200" dirty="0" err="1"/>
              <a:t>Hypersonics</a:t>
            </a:r>
            <a:r>
              <a:rPr lang="en-US" sz="3200" dirty="0"/>
              <a:t> Challenge</a:t>
            </a:r>
          </a:p>
        </p:txBody>
      </p:sp>
      <p:sp>
        <p:nvSpPr>
          <p:cNvPr id="5" name="Slide Number Placeholder 1">
            <a:extLst>
              <a:ext uri="{FF2B5EF4-FFF2-40B4-BE49-F238E27FC236}">
                <a16:creationId xmlns:a16="http://schemas.microsoft.com/office/drawing/2014/main" id="{860409D9-974A-4F18-8CA5-CA6428F3EA85}"/>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C0557-87A9-4981-8112-53885F1BCC74}" type="slidenum">
              <a:rPr kumimoji="0" lang="en-US" sz="9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34B9F6E-A805-4F1B-B04B-8D73DB5942E9}"/>
              </a:ext>
            </a:extLst>
          </p:cNvPr>
          <p:cNvSpPr txBox="1"/>
          <p:nvPr/>
        </p:nvSpPr>
        <p:spPr>
          <a:xfrm>
            <a:off x="8980335" y="6400412"/>
            <a:ext cx="20037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8" name="Content Placeholder 3">
            <a:extLst>
              <a:ext uri="{FF2B5EF4-FFF2-40B4-BE49-F238E27FC236}">
                <a16:creationId xmlns:a16="http://schemas.microsoft.com/office/drawing/2014/main" id="{346B7D4F-8C31-4E1E-B05F-CEE7EC4CDE14}"/>
              </a:ext>
            </a:extLst>
          </p:cNvPr>
          <p:cNvSpPr>
            <a:spLocks noGrp="1"/>
          </p:cNvSpPr>
          <p:nvPr>
            <p:ph idx="1"/>
          </p:nvPr>
        </p:nvSpPr>
        <p:spPr>
          <a:xfrm>
            <a:off x="629194" y="731358"/>
            <a:ext cx="10724606" cy="5087551"/>
          </a:xfrm>
        </p:spPr>
        <p:txBody>
          <a:bodyPr>
            <a:normAutofit fontScale="85000" lnSpcReduction="20000"/>
          </a:bodyPr>
          <a:lstStyle/>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Decision Criteria </a:t>
            </a:r>
          </a:p>
          <a:p>
            <a:r>
              <a:rPr lang="en-US" sz="2400" dirty="0">
                <a:latin typeface="Calibri" panose="020F0502020204030204" pitchFamily="34" charset="0"/>
                <a:cs typeface="Times New Roman" panose="02020603050405020304" pitchFamily="18" charset="0"/>
              </a:rPr>
              <a:t>Technological Merit</a:t>
            </a:r>
          </a:p>
          <a:p>
            <a:pPr lvl="1"/>
            <a:r>
              <a:rPr lang="en-US" sz="2000" dirty="0">
                <a:latin typeface="Calibri" panose="020F0502020204030204" pitchFamily="34" charset="0"/>
                <a:cs typeface="Times New Roman" panose="02020603050405020304" pitchFamily="18" charset="0"/>
              </a:rPr>
              <a:t>Aligned with and achieving challenge goals</a:t>
            </a:r>
          </a:p>
          <a:p>
            <a:r>
              <a:rPr lang="en-US" sz="2400" dirty="0">
                <a:latin typeface="Calibri" panose="020F0502020204030204" pitchFamily="34" charset="0"/>
                <a:cs typeface="Times New Roman" panose="02020603050405020304" pitchFamily="18" charset="0"/>
              </a:rPr>
              <a:t>Technology MRL </a:t>
            </a:r>
          </a:p>
          <a:p>
            <a:pPr lvl="1"/>
            <a:r>
              <a:rPr lang="en-US" sz="2000" dirty="0">
                <a:latin typeface="Calibri" panose="020F0502020204030204" pitchFamily="34" charset="0"/>
                <a:cs typeface="Times New Roman" panose="02020603050405020304" pitchFamily="18" charset="0"/>
              </a:rPr>
              <a:t>MRL 4-7 Only (below 4 and above 7 disqualified)</a:t>
            </a:r>
          </a:p>
          <a:p>
            <a:pPr lvl="1"/>
            <a:r>
              <a:rPr lang="en-US" sz="2000" dirty="0">
                <a:latin typeface="Calibri" panose="020F0502020204030204" pitchFamily="34" charset="0"/>
                <a:cs typeface="Times New Roman" panose="02020603050405020304" pitchFamily="18" charset="0"/>
              </a:rPr>
              <a:t>Moves the TRL/MRL by 1 or 2 points</a:t>
            </a:r>
          </a:p>
          <a:p>
            <a:pPr marL="457200" lvl="1" indent="0">
              <a:buNone/>
            </a:pPr>
            <a:r>
              <a:rPr lang="en-US" sz="2000" dirty="0">
                <a:latin typeface="Calibri" panose="020F0502020204030204" pitchFamily="34" charset="0"/>
                <a:cs typeface="Times New Roman" panose="02020603050405020304" pitchFamily="18" charset="0"/>
              </a:rPr>
              <a:t>Reference </a:t>
            </a:r>
            <a:r>
              <a:rPr lang="en-US" sz="1600" dirty="0">
                <a:hlinkClick r:id="rId2"/>
              </a:rPr>
              <a:t>DOCENT Manufacturing Readiness Levels Tool (dodmrl.com)</a:t>
            </a:r>
            <a:endParaRPr lang="en-US" sz="20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Funding requirement</a:t>
            </a:r>
          </a:p>
          <a:p>
            <a:r>
              <a:rPr lang="en-US" sz="2400" dirty="0">
                <a:latin typeface="Calibri" panose="020F0502020204030204" pitchFamily="34" charset="0"/>
                <a:cs typeface="Times New Roman" panose="02020603050405020304" pitchFamily="18" charset="0"/>
              </a:rPr>
              <a:t>Cost share commitment</a:t>
            </a:r>
          </a:p>
          <a:p>
            <a:pPr lvl="1"/>
            <a:r>
              <a:rPr lang="en-US" sz="2000" dirty="0">
                <a:latin typeface="Calibri" panose="020F0502020204030204" pitchFamily="34" charset="0"/>
                <a:cs typeface="Times New Roman" panose="02020603050405020304" pitchFamily="18" charset="0"/>
              </a:rPr>
              <a:t>Including services, materials etc. </a:t>
            </a:r>
          </a:p>
          <a:p>
            <a:r>
              <a:rPr lang="en-US" sz="2400" dirty="0">
                <a:latin typeface="Calibri" panose="020F0502020204030204" pitchFamily="34" charset="0"/>
                <a:cs typeface="Times New Roman" panose="02020603050405020304" pitchFamily="18" charset="0"/>
              </a:rPr>
              <a:t>ITAR Compliance</a:t>
            </a:r>
          </a:p>
          <a:p>
            <a:pPr lvl="1"/>
            <a:r>
              <a:rPr lang="en-US" sz="2000" dirty="0">
                <a:latin typeface="Calibri" panose="020F0502020204030204" pitchFamily="34" charset="0"/>
                <a:cs typeface="Times New Roman" panose="02020603050405020304" pitchFamily="18" charset="0"/>
              </a:rPr>
              <a:t>All project consortium members must demonstrate ITAR compliance</a:t>
            </a:r>
            <a:br>
              <a:rPr lang="en-US" sz="2000" dirty="0">
                <a:latin typeface="Calibri" panose="020F0502020204030204" pitchFamily="34" charset="0"/>
                <a:cs typeface="Times New Roman" panose="02020603050405020304" pitchFamily="18" charset="0"/>
              </a:rPr>
            </a:br>
            <a:r>
              <a:rPr lang="en-US" sz="2000" dirty="0">
                <a:latin typeface="Calibri" panose="020F0502020204030204" pitchFamily="34" charset="0"/>
                <a:cs typeface="Times New Roman" panose="02020603050405020304" pitchFamily="18" charset="0"/>
              </a:rPr>
              <a:t> (disqualifying criteria) </a:t>
            </a:r>
          </a:p>
          <a:p>
            <a:r>
              <a:rPr lang="en-US" sz="2400" dirty="0">
                <a:latin typeface="Calibri" panose="020F0502020204030204" pitchFamily="34" charset="0"/>
                <a:cs typeface="Times New Roman" panose="02020603050405020304" pitchFamily="18" charset="0"/>
              </a:rPr>
              <a:t>LIFT member engagement </a:t>
            </a:r>
          </a:p>
          <a:p>
            <a:pPr lvl="1"/>
            <a:r>
              <a:rPr lang="en-US" sz="2000" dirty="0">
                <a:latin typeface="Calibri" panose="020F0502020204030204" pitchFamily="34" charset="0"/>
                <a:cs typeface="Times New Roman" panose="02020603050405020304" pitchFamily="18" charset="0"/>
              </a:rPr>
              <a:t>LIFT Silver member or higher for award</a:t>
            </a:r>
          </a:p>
          <a:p>
            <a:pPr lvl="1"/>
            <a:r>
              <a:rPr lang="en-US" sz="2000" dirty="0">
                <a:latin typeface="Calibri" panose="020F0502020204030204" pitchFamily="34" charset="0"/>
                <a:cs typeface="Times New Roman" panose="02020603050405020304" pitchFamily="18" charset="0"/>
              </a:rPr>
              <a:t>LIFT Bronze member or higher for consortium member(s)</a:t>
            </a:r>
          </a:p>
          <a:p>
            <a:pPr lvl="1"/>
            <a:r>
              <a:rPr lang="en-US" sz="2000" dirty="0">
                <a:latin typeface="Calibri" panose="020F0502020204030204" pitchFamily="34" charset="0"/>
                <a:cs typeface="Times New Roman" panose="02020603050405020304" pitchFamily="18" charset="0"/>
              </a:rPr>
              <a:t>LIFT Ecosystem involvement</a:t>
            </a:r>
          </a:p>
          <a:p>
            <a:pPr marL="0" indent="0">
              <a:buNone/>
            </a:pPr>
            <a:endParaRPr lang="en-US" sz="2400" dirty="0">
              <a:latin typeface="Calibri" panose="020F0502020204030204" pitchFamily="34"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181341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a:extLst>
              <a:ext uri="{FF2B5EF4-FFF2-40B4-BE49-F238E27FC236}">
                <a16:creationId xmlns:a16="http://schemas.microsoft.com/office/drawing/2014/main" id="{56FB5D48-A2FB-4749-A987-E3191D9237FF}"/>
              </a:ext>
            </a:extLst>
          </p:cNvPr>
          <p:cNvSpPr/>
          <p:nvPr/>
        </p:nvSpPr>
        <p:spPr>
          <a:xfrm flipV="1">
            <a:off x="3731599" y="1459272"/>
            <a:ext cx="1" cy="3939458"/>
          </a:xfrm>
          <a:prstGeom prst="line">
            <a:avLst/>
          </a:prstGeom>
          <a:ln w="6350">
            <a:solidFill>
              <a:srgbClr val="FFFFFF"/>
            </a:solidFill>
            <a:miter lim="400000"/>
          </a:ln>
        </p:spPr>
        <p:txBody>
          <a:bodyPr lIns="0" tIns="0" rIns="0" bIns="0" anchor="ctr"/>
          <a:lstStyle/>
          <a:p>
            <a:pPr marL="0" marR="0" lvl="0" indent="0" algn="ctr" defTabSz="308063" rtl="0" eaLnBrk="1" fontAlgn="auto" latinLnBrk="0" hangingPunct="1">
              <a:lnSpc>
                <a:spcPct val="100000"/>
              </a:lnSpc>
              <a:spcBef>
                <a:spcPts val="0"/>
              </a:spcBef>
              <a:spcAft>
                <a:spcPts val="0"/>
              </a:spcAft>
              <a:buClrTx/>
              <a:buSzTx/>
              <a:buFontTx/>
              <a:buNone/>
              <a:tabLst/>
              <a:defRPr sz="2400"/>
            </a:pPr>
            <a:endParaRPr kumimoji="0" sz="1265" b="0" i="0" u="none" strike="noStrike" kern="0" cap="none" spc="0" normalizeH="0" baseline="0" noProof="0" dirty="0">
              <a:ln>
                <a:noFill/>
              </a:ln>
              <a:solidFill>
                <a:sysClr val="windowText" lastClr="000000"/>
              </a:solidFill>
              <a:effectLst/>
              <a:uLnTx/>
              <a:uFillTx/>
              <a:latin typeface="Calibri" panose="020F0502020204030204"/>
              <a:ea typeface="+mn-ea"/>
              <a:cs typeface="+mn-cs"/>
              <a:sym typeface="Helvetica Light"/>
            </a:endParaRPr>
          </a:p>
        </p:txBody>
      </p:sp>
      <p:sp>
        <p:nvSpPr>
          <p:cNvPr id="8" name="Title 1">
            <a:extLst>
              <a:ext uri="{FF2B5EF4-FFF2-40B4-BE49-F238E27FC236}">
                <a16:creationId xmlns:a16="http://schemas.microsoft.com/office/drawing/2014/main" id="{63B4C9DE-413D-4C3A-A3C1-88BB60C45158}"/>
              </a:ext>
            </a:extLst>
          </p:cNvPr>
          <p:cNvSpPr txBox="1">
            <a:spLocks/>
          </p:cNvSpPr>
          <p:nvPr/>
        </p:nvSpPr>
        <p:spPr>
          <a:xfrm>
            <a:off x="579308" y="0"/>
            <a:ext cx="10312113" cy="636587"/>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a:solidFill>
                  <a:srgbClr val="2A3890"/>
                </a:solidFill>
                <a:latin typeface="+mj-lt"/>
                <a:ea typeface="+mj-ea"/>
                <a:cs typeface="+mj-cs"/>
              </a:defRPr>
            </a:lvl1pPr>
          </a:lstStyle>
          <a:p>
            <a:r>
              <a:rPr lang="en-US" dirty="0" err="1"/>
              <a:t>Hypersonics</a:t>
            </a:r>
            <a:r>
              <a:rPr lang="en-US" dirty="0"/>
              <a:t> Challenge 1:  </a:t>
            </a:r>
          </a:p>
        </p:txBody>
      </p:sp>
      <p:sp>
        <p:nvSpPr>
          <p:cNvPr id="2" name="Slide Number Placeholder 1">
            <a:extLst>
              <a:ext uri="{FF2B5EF4-FFF2-40B4-BE49-F238E27FC236}">
                <a16:creationId xmlns:a16="http://schemas.microsoft.com/office/drawing/2014/main" id="{A4B424A8-6345-428A-92FF-BACC6A9F14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C0557-87A9-4981-8112-53885F1BCC74}" type="slidenum">
              <a:rPr kumimoji="0" lang="en-US" sz="9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23A1271-0D0E-42DE-B0AA-FBE1CC2E2ABE}"/>
              </a:ext>
            </a:extLst>
          </p:cNvPr>
          <p:cNvSpPr txBox="1"/>
          <p:nvPr/>
        </p:nvSpPr>
        <p:spPr>
          <a:xfrm>
            <a:off x="8980335" y="6400412"/>
            <a:ext cx="20037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4" name="Rectangle 3">
            <a:extLst>
              <a:ext uri="{FF2B5EF4-FFF2-40B4-BE49-F238E27FC236}">
                <a16:creationId xmlns:a16="http://schemas.microsoft.com/office/drawing/2014/main" id="{BD642DEA-1190-42DA-AD38-6CB347BC9DFB}"/>
              </a:ext>
            </a:extLst>
          </p:cNvPr>
          <p:cNvSpPr/>
          <p:nvPr/>
        </p:nvSpPr>
        <p:spPr>
          <a:xfrm>
            <a:off x="579308" y="759120"/>
            <a:ext cx="6096000" cy="1971374"/>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Hypersonics Modeling &amp; Simulation (ICME)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Period of Performance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PoP</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12 months + 3 months reporting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Maximum Funding Amount: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$1,000,000</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 Share (Objective):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$1,000,000</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ITAR Determination: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ITAR </a:t>
            </a:r>
          </a:p>
        </p:txBody>
      </p:sp>
      <p:sp>
        <p:nvSpPr>
          <p:cNvPr id="5" name="Rectangle 4">
            <a:extLst>
              <a:ext uri="{FF2B5EF4-FFF2-40B4-BE49-F238E27FC236}">
                <a16:creationId xmlns:a16="http://schemas.microsoft.com/office/drawing/2014/main" id="{131DFDA9-20C8-44BF-BF69-CBAC458A8D1C}"/>
              </a:ext>
            </a:extLst>
          </p:cNvPr>
          <p:cNvSpPr/>
          <p:nvPr/>
        </p:nvSpPr>
        <p:spPr>
          <a:xfrm>
            <a:off x="579308" y="3037630"/>
            <a:ext cx="10541535" cy="156100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project seeks to develop M&amp;S and integrated computational materials engineering (ICME) tools to improve understanding of material processing (e.g., composite resin impregnation and baking cycles and associated pore pressures) , resulting materials structure and properties, and appropriate selection of materials for given hypersonics applications.  Primary materials of interest include high temperature composites (e.g., C/C, C/</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SiC</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additively manufactured metals, and coatings (ablation, oxidation, weather).</a:t>
            </a:r>
          </a:p>
        </p:txBody>
      </p:sp>
    </p:spTree>
    <p:extLst>
      <p:ext uri="{BB962C8B-B14F-4D97-AF65-F5344CB8AC3E}">
        <p14:creationId xmlns:p14="http://schemas.microsoft.com/office/powerpoint/2010/main" val="106097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a:extLst>
              <a:ext uri="{FF2B5EF4-FFF2-40B4-BE49-F238E27FC236}">
                <a16:creationId xmlns:a16="http://schemas.microsoft.com/office/drawing/2014/main" id="{56FB5D48-A2FB-4749-A987-E3191D9237FF}"/>
              </a:ext>
            </a:extLst>
          </p:cNvPr>
          <p:cNvSpPr/>
          <p:nvPr/>
        </p:nvSpPr>
        <p:spPr>
          <a:xfrm flipV="1">
            <a:off x="3731599" y="1459272"/>
            <a:ext cx="1" cy="3939458"/>
          </a:xfrm>
          <a:prstGeom prst="line">
            <a:avLst/>
          </a:prstGeom>
          <a:ln w="6350">
            <a:solidFill>
              <a:srgbClr val="FFFFFF"/>
            </a:solidFill>
            <a:miter lim="400000"/>
          </a:ln>
        </p:spPr>
        <p:txBody>
          <a:bodyPr lIns="0" tIns="0" rIns="0" bIns="0" anchor="ctr"/>
          <a:lstStyle/>
          <a:p>
            <a:pPr marL="0" marR="0" lvl="0" indent="0" algn="ctr" defTabSz="308063" rtl="0" eaLnBrk="1" fontAlgn="auto" latinLnBrk="0" hangingPunct="1">
              <a:lnSpc>
                <a:spcPct val="100000"/>
              </a:lnSpc>
              <a:spcBef>
                <a:spcPts val="0"/>
              </a:spcBef>
              <a:spcAft>
                <a:spcPts val="0"/>
              </a:spcAft>
              <a:buClrTx/>
              <a:buSzTx/>
              <a:buFontTx/>
              <a:buNone/>
              <a:tabLst/>
              <a:defRPr sz="2400"/>
            </a:pPr>
            <a:endParaRPr kumimoji="0" sz="1265" b="0" i="0" u="none" strike="noStrike" kern="0" cap="none" spc="0" normalizeH="0" baseline="0" noProof="0" dirty="0">
              <a:ln>
                <a:noFill/>
              </a:ln>
              <a:solidFill>
                <a:sysClr val="windowText" lastClr="000000"/>
              </a:solidFill>
              <a:effectLst/>
              <a:uLnTx/>
              <a:uFillTx/>
              <a:latin typeface="Calibri" panose="020F0502020204030204"/>
              <a:ea typeface="+mn-ea"/>
              <a:cs typeface="+mn-cs"/>
              <a:sym typeface="Helvetica Light"/>
            </a:endParaRPr>
          </a:p>
        </p:txBody>
      </p:sp>
      <p:sp>
        <p:nvSpPr>
          <p:cNvPr id="8" name="Title 1">
            <a:extLst>
              <a:ext uri="{FF2B5EF4-FFF2-40B4-BE49-F238E27FC236}">
                <a16:creationId xmlns:a16="http://schemas.microsoft.com/office/drawing/2014/main" id="{63B4C9DE-413D-4C3A-A3C1-88BB60C45158}"/>
              </a:ext>
            </a:extLst>
          </p:cNvPr>
          <p:cNvSpPr txBox="1">
            <a:spLocks/>
          </p:cNvSpPr>
          <p:nvPr/>
        </p:nvSpPr>
        <p:spPr>
          <a:xfrm>
            <a:off x="595527" y="64343"/>
            <a:ext cx="10312113" cy="636587"/>
          </a:xfrm>
          <a:prstGeom prst="rect">
            <a:avLst/>
          </a:prstGeom>
        </p:spPr>
        <p:txBody>
          <a:bodyPr vert="horz" lIns="91440" tIns="45720" rIns="91440" bIns="45720" rtlCol="0" anchor="ctr">
            <a:noAutofit/>
          </a:bodyPr>
          <a:lstStyle>
            <a:defPPr>
              <a:defRPr lang="en-US"/>
            </a:defPPr>
            <a:lvl1pPr>
              <a:lnSpc>
                <a:spcPct val="90000"/>
              </a:lnSpc>
              <a:spcBef>
                <a:spcPct val="0"/>
              </a:spcBef>
              <a:spcAft>
                <a:spcPct val="0"/>
              </a:spcAft>
              <a:buNone/>
              <a:defRPr sz="3600" b="1">
                <a:solidFill>
                  <a:srgbClr val="283278"/>
                </a:solidFill>
                <a:latin typeface="Calibri" panose="020F0502020204030204" pitchFamily="34" charset="0"/>
                <a:ea typeface="+mj-ea"/>
                <a:cs typeface="Calibri" panose="020F0502020204030204" pitchFamily="34" charset="0"/>
              </a:defRPr>
            </a:lvl1pPr>
          </a:lstStyle>
          <a:p>
            <a:pPr marR="0" lvl="0" indent="0" fontAlgn="auto">
              <a:spcAft>
                <a:spcPct val="0"/>
              </a:spcAft>
              <a:buClrTx/>
              <a:buSzTx/>
              <a:tabLst/>
              <a:defRPr/>
            </a:pPr>
            <a:r>
              <a:rPr lang="en-US" sz="3200" b="0" dirty="0">
                <a:solidFill>
                  <a:srgbClr val="2A3890"/>
                </a:solidFill>
                <a:latin typeface="+mj-lt"/>
                <a:cs typeface="+mj-cs"/>
              </a:rPr>
              <a:t>Hypersonics Challenge 2:  </a:t>
            </a:r>
          </a:p>
        </p:txBody>
      </p:sp>
      <p:sp>
        <p:nvSpPr>
          <p:cNvPr id="2" name="Slide Number Placeholder 1">
            <a:extLst>
              <a:ext uri="{FF2B5EF4-FFF2-40B4-BE49-F238E27FC236}">
                <a16:creationId xmlns:a16="http://schemas.microsoft.com/office/drawing/2014/main" id="{A4B424A8-6345-428A-92FF-BACC6A9F14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C0557-87A9-4981-8112-53885F1BCC74}" type="slidenum">
              <a:rPr kumimoji="0" lang="en-US" sz="9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23A1271-0D0E-42DE-B0AA-FBE1CC2E2ABE}"/>
              </a:ext>
            </a:extLst>
          </p:cNvPr>
          <p:cNvSpPr txBox="1"/>
          <p:nvPr/>
        </p:nvSpPr>
        <p:spPr>
          <a:xfrm>
            <a:off x="8980335" y="6400412"/>
            <a:ext cx="20037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3" name="Rectangle 2">
            <a:extLst>
              <a:ext uri="{FF2B5EF4-FFF2-40B4-BE49-F238E27FC236}">
                <a16:creationId xmlns:a16="http://schemas.microsoft.com/office/drawing/2014/main" id="{1484B505-763D-47CD-97DE-74ED85F83A25}"/>
              </a:ext>
            </a:extLst>
          </p:cNvPr>
          <p:cNvSpPr/>
          <p:nvPr/>
        </p:nvSpPr>
        <p:spPr>
          <a:xfrm>
            <a:off x="527436" y="726583"/>
            <a:ext cx="6096000" cy="1971374"/>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Advanced Manufacturing Methods for Quality and Production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Period of Performance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PoP</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12 months + 3 months reporting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Maximum Funding Amount: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$1,000,000</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 Share (Objective):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$1,000,000</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ITAR Determination: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ITAR </a:t>
            </a:r>
          </a:p>
        </p:txBody>
      </p:sp>
      <p:sp>
        <p:nvSpPr>
          <p:cNvPr id="7" name="Rectangle 6">
            <a:extLst>
              <a:ext uri="{FF2B5EF4-FFF2-40B4-BE49-F238E27FC236}">
                <a16:creationId xmlns:a16="http://schemas.microsoft.com/office/drawing/2014/main" id="{609473AA-B953-4CD6-86E1-402F8DEC6609}"/>
              </a:ext>
            </a:extLst>
          </p:cNvPr>
          <p:cNvSpPr/>
          <p:nvPr/>
        </p:nvSpPr>
        <p:spPr>
          <a:xfrm>
            <a:off x="595527" y="2671872"/>
            <a:ext cx="10179895" cy="146520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Hypersonic vehicles are subject to extreme environments, necessitating robust materials and processing techniques to ensure successful operation.  Advanced methods include, but are not limited to, in-situ sensing and non-destructive inspection (NDI) techniques to ensure reliable and repeatable manufacturing of hypersonic components.  Advancing these techniques can inform rapid and dynamic process control through data-driven understanding of defect mechanisms and end-to-end inefficiencies. As applied to hypersonics, in-situ sensing and NDI and analytics can enable rapid qualification of additively manufactured parts and overall optimization of high temperature material processing (e.g., composite densification cycle optimization).</a:t>
            </a:r>
          </a:p>
        </p:txBody>
      </p:sp>
      <p:sp>
        <p:nvSpPr>
          <p:cNvPr id="9" name="Rectangle 8">
            <a:extLst>
              <a:ext uri="{FF2B5EF4-FFF2-40B4-BE49-F238E27FC236}">
                <a16:creationId xmlns:a16="http://schemas.microsoft.com/office/drawing/2014/main" id="{B49F9149-9C6B-4D80-81FB-DD23236FFEE3}"/>
              </a:ext>
            </a:extLst>
          </p:cNvPr>
          <p:cNvSpPr/>
          <p:nvPr/>
        </p:nvSpPr>
        <p:spPr>
          <a:xfrm>
            <a:off x="595527" y="4205184"/>
            <a:ext cx="10062723" cy="192623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Additionally, assembly of components with dissimilar material compositions poses quality and production challenges to hypersonics manufacturing.  The junctions between dissimilar materials contribute to multiple issues in system design ranging from joining difficulties to increased corrosion susceptibility and property variances which can contribute to undesirable stress, degradation, optical path changes during use. Improved manufacturing approaches should mitigate such risks and address joining of material sets that are relevant to hypersonic applications (or otherwise offer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transitionable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knowledge for manufacture of hypersonic components).  Of particular interest are bonds between refractory metals/ceramics (refractory and optical) and fiber-reinforced composite materials as well as bonds between thermal protection systems and internal support structures.  Example approaches may include gradient material additive manufacturing via Directed Energy Deposition (DED), Chemical Vapor Infiltration (CVI), or other methods.</a:t>
            </a:r>
          </a:p>
        </p:txBody>
      </p:sp>
    </p:spTree>
    <p:extLst>
      <p:ext uri="{BB962C8B-B14F-4D97-AF65-F5344CB8AC3E}">
        <p14:creationId xmlns:p14="http://schemas.microsoft.com/office/powerpoint/2010/main" val="14646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a:extLst>
              <a:ext uri="{FF2B5EF4-FFF2-40B4-BE49-F238E27FC236}">
                <a16:creationId xmlns:a16="http://schemas.microsoft.com/office/drawing/2014/main" id="{56FB5D48-A2FB-4749-A987-E3191D9237FF}"/>
              </a:ext>
            </a:extLst>
          </p:cNvPr>
          <p:cNvSpPr/>
          <p:nvPr/>
        </p:nvSpPr>
        <p:spPr>
          <a:xfrm flipV="1">
            <a:off x="3731599" y="1459272"/>
            <a:ext cx="1" cy="3939458"/>
          </a:xfrm>
          <a:prstGeom prst="line">
            <a:avLst/>
          </a:prstGeom>
          <a:ln w="6350">
            <a:solidFill>
              <a:srgbClr val="FFFFFF"/>
            </a:solidFill>
            <a:miter lim="400000"/>
          </a:ln>
        </p:spPr>
        <p:txBody>
          <a:bodyPr lIns="0" tIns="0" rIns="0" bIns="0" anchor="ctr"/>
          <a:lstStyle/>
          <a:p>
            <a:pPr marL="0" marR="0" lvl="0" indent="0" algn="ctr" defTabSz="308063" rtl="0" eaLnBrk="1" fontAlgn="auto" latinLnBrk="0" hangingPunct="1">
              <a:lnSpc>
                <a:spcPct val="100000"/>
              </a:lnSpc>
              <a:spcBef>
                <a:spcPts val="0"/>
              </a:spcBef>
              <a:spcAft>
                <a:spcPts val="0"/>
              </a:spcAft>
              <a:buClrTx/>
              <a:buSzTx/>
              <a:buFontTx/>
              <a:buNone/>
              <a:tabLst/>
              <a:defRPr sz="2400"/>
            </a:pPr>
            <a:endParaRPr kumimoji="0" sz="1265" b="0" i="0" u="none" strike="noStrike" kern="0" cap="none" spc="0" normalizeH="0" baseline="0" noProof="0" dirty="0">
              <a:ln>
                <a:noFill/>
              </a:ln>
              <a:solidFill>
                <a:sysClr val="windowText" lastClr="000000"/>
              </a:solidFill>
              <a:effectLst/>
              <a:uLnTx/>
              <a:uFillTx/>
              <a:latin typeface="Calibri" panose="020F0502020204030204"/>
              <a:ea typeface="+mn-ea"/>
              <a:cs typeface="+mn-cs"/>
              <a:sym typeface="Helvetica Light"/>
            </a:endParaRPr>
          </a:p>
        </p:txBody>
      </p:sp>
      <p:sp>
        <p:nvSpPr>
          <p:cNvPr id="8" name="Title 1">
            <a:extLst>
              <a:ext uri="{FF2B5EF4-FFF2-40B4-BE49-F238E27FC236}">
                <a16:creationId xmlns:a16="http://schemas.microsoft.com/office/drawing/2014/main" id="{63B4C9DE-413D-4C3A-A3C1-88BB60C45158}"/>
              </a:ext>
            </a:extLst>
          </p:cNvPr>
          <p:cNvSpPr txBox="1">
            <a:spLocks/>
          </p:cNvSpPr>
          <p:nvPr/>
        </p:nvSpPr>
        <p:spPr>
          <a:xfrm>
            <a:off x="560693" y="51322"/>
            <a:ext cx="10312113" cy="636587"/>
          </a:xfrm>
          <a:prstGeom prst="rect">
            <a:avLst/>
          </a:prstGeom>
        </p:spPr>
        <p:txBody>
          <a:bodyPr vert="horz" lIns="91440" tIns="45720" rIns="91440" bIns="45720" rtlCol="0" anchor="ctr">
            <a:noAutofit/>
          </a:bodyPr>
          <a:lstStyle>
            <a:defPPr>
              <a:defRPr lang="en-US"/>
            </a:defPPr>
            <a:lvl1pPr>
              <a:lnSpc>
                <a:spcPct val="90000"/>
              </a:lnSpc>
              <a:spcBef>
                <a:spcPct val="0"/>
              </a:spcBef>
              <a:spcAft>
                <a:spcPct val="0"/>
              </a:spcAft>
              <a:buNone/>
              <a:defRPr sz="3600" b="1">
                <a:solidFill>
                  <a:srgbClr val="283278"/>
                </a:solidFill>
                <a:latin typeface="Calibri" panose="020F0502020204030204" pitchFamily="34" charset="0"/>
                <a:ea typeface="+mj-ea"/>
                <a:cs typeface="Calibri" panose="020F0502020204030204" pitchFamily="34" charset="0"/>
              </a:defRPr>
            </a:lvl1pPr>
          </a:lstStyle>
          <a:p>
            <a:r>
              <a:rPr lang="en-US" sz="3200" b="0" dirty="0">
                <a:solidFill>
                  <a:srgbClr val="2A3890"/>
                </a:solidFill>
                <a:latin typeface="+mj-lt"/>
                <a:cs typeface="+mj-cs"/>
              </a:rPr>
              <a:t>Hypersonics Challenge 3:  </a:t>
            </a:r>
          </a:p>
        </p:txBody>
      </p:sp>
      <p:sp>
        <p:nvSpPr>
          <p:cNvPr id="2" name="Slide Number Placeholder 1">
            <a:extLst>
              <a:ext uri="{FF2B5EF4-FFF2-40B4-BE49-F238E27FC236}">
                <a16:creationId xmlns:a16="http://schemas.microsoft.com/office/drawing/2014/main" id="{A4B424A8-6345-428A-92FF-BACC6A9F14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C0557-87A9-4981-8112-53885F1BCC74}" type="slidenum">
              <a:rPr kumimoji="0" lang="en-US" sz="9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23A1271-0D0E-42DE-B0AA-FBE1CC2E2ABE}"/>
              </a:ext>
            </a:extLst>
          </p:cNvPr>
          <p:cNvSpPr txBox="1"/>
          <p:nvPr/>
        </p:nvSpPr>
        <p:spPr>
          <a:xfrm>
            <a:off x="8980335" y="6400412"/>
            <a:ext cx="20037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1" name="Rectangle 10">
            <a:extLst>
              <a:ext uri="{FF2B5EF4-FFF2-40B4-BE49-F238E27FC236}">
                <a16:creationId xmlns:a16="http://schemas.microsoft.com/office/drawing/2014/main" id="{ACFD4AAF-1F67-46BC-94D2-AA2A3CED235B}"/>
              </a:ext>
            </a:extLst>
          </p:cNvPr>
          <p:cNvSpPr/>
          <p:nvPr/>
        </p:nvSpPr>
        <p:spPr>
          <a:xfrm>
            <a:off x="670783" y="687909"/>
            <a:ext cx="6096000" cy="1965153"/>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Advanced Manufacturing for High Temperature Composites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Period of Performance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PoP</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12 months + 3 months reporting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Maximum Funding Amount: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$1,000,000</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 Share (Objective):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$1,000,000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ITAR Determination: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ITAR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06D259-7216-4293-BFB9-A4EBB26B0826}"/>
              </a:ext>
            </a:extLst>
          </p:cNvPr>
          <p:cNvSpPr/>
          <p:nvPr/>
        </p:nvSpPr>
        <p:spPr>
          <a:xfrm>
            <a:off x="670783" y="2949030"/>
            <a:ext cx="7789619" cy="215373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project seeks alternative production methods for high-temperature composites and their feedstock materials relevant to hypersonic vehicle aeroshell glide body, leading edge, control surface, and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nosetip</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components that increase yield, throughput, reliability, and affordability compared to traditional labor-intensive and subtractive billet-to-part manufacturing.  Approaches may explore the use of additive manufacturing, near-net shape (NNS) manufacturing, and other novel manufacturing techniques to satisfy these ends.</a:t>
            </a:r>
          </a:p>
        </p:txBody>
      </p:sp>
    </p:spTree>
    <p:extLst>
      <p:ext uri="{BB962C8B-B14F-4D97-AF65-F5344CB8AC3E}">
        <p14:creationId xmlns:p14="http://schemas.microsoft.com/office/powerpoint/2010/main" val="96836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C9E37B-BCE1-4045-9AF9-A046B1ECC2D1}"/>
              </a:ext>
            </a:extLst>
          </p:cNvPr>
          <p:cNvSpPr txBox="1"/>
          <p:nvPr/>
        </p:nvSpPr>
        <p:spPr>
          <a:xfrm>
            <a:off x="5152209" y="2733409"/>
            <a:ext cx="60960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LIFT Hypersonic Challenge Project Submission Form</a:t>
            </a:r>
          </a:p>
        </p:txBody>
      </p:sp>
      <p:sp>
        <p:nvSpPr>
          <p:cNvPr id="5" name="TextBox 4">
            <a:extLst>
              <a:ext uri="{FF2B5EF4-FFF2-40B4-BE49-F238E27FC236}">
                <a16:creationId xmlns:a16="http://schemas.microsoft.com/office/drawing/2014/main" id="{234DC68C-3605-4B55-AE48-012BAD021B45}"/>
              </a:ext>
            </a:extLst>
          </p:cNvPr>
          <p:cNvSpPr txBox="1"/>
          <p:nvPr/>
        </p:nvSpPr>
        <p:spPr>
          <a:xfrm>
            <a:off x="10144125" y="6248400"/>
            <a:ext cx="158115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Rev. 8</a:t>
            </a:r>
            <a:endParaRPr kumimoji="0" lang="en-US" sz="14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78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C0557-87A9-4981-8112-53885F1BCC74}"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448C3104-8980-4835-ACBA-A30FC36DE35E}"/>
              </a:ext>
            </a:extLst>
          </p:cNvPr>
          <p:cNvSpPr txBox="1">
            <a:spLocks/>
          </p:cNvSpPr>
          <p:nvPr/>
        </p:nvSpPr>
        <p:spPr>
          <a:xfrm>
            <a:off x="3466769" y="0"/>
            <a:ext cx="5788549"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A3890"/>
                </a:solidFill>
                <a:effectLst/>
                <a:uLnTx/>
                <a:uFillTx/>
                <a:latin typeface="Calibri" panose="020F0502020204030204"/>
                <a:ea typeface="+mj-ea"/>
                <a:cs typeface="+mj-cs"/>
              </a:rPr>
              <a:t>LIFT Hypersonic Challenge</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3416320"/>
          </a:xfrm>
          <a:prstGeom prst="rect">
            <a:avLst/>
          </a:prstGeom>
          <a:noFill/>
          <a:ln w="12700">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Complete the attached forms to submit your project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Include proposed budget and timing milestones aligned with Challenge Call parameters.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Projects will be evaluated on:</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Technological Merit</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Technology MRL level</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Program Timing</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Funding Requirement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LIFT Member Engagement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Submit completed forms to Noel Mack, LIFT VP of Technology at nmack@almmii.org</a:t>
            </a:r>
          </a:p>
        </p:txBody>
      </p:sp>
      <p:sp>
        <p:nvSpPr>
          <p:cNvPr id="10" name="Rectangle 9">
            <a:extLst>
              <a:ext uri="{FF2B5EF4-FFF2-40B4-BE49-F238E27FC236}">
                <a16:creationId xmlns:a16="http://schemas.microsoft.com/office/drawing/2014/main" id="{BD445DF4-DBE1-42FC-AE00-85F37DA5D881}"/>
              </a:ext>
            </a:extLst>
          </p:cNvPr>
          <p:cNvSpPr/>
          <p:nvPr/>
        </p:nvSpPr>
        <p:spPr>
          <a:xfrm>
            <a:off x="1" y="656850"/>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Instructions</a:t>
            </a:r>
          </a:p>
        </p:txBody>
      </p:sp>
      <p:sp>
        <p:nvSpPr>
          <p:cNvPr id="11" name="Footer Placeholder 1">
            <a:extLst>
              <a:ext uri="{FF2B5EF4-FFF2-40B4-BE49-F238E27FC236}">
                <a16:creationId xmlns:a16="http://schemas.microsoft.com/office/drawing/2014/main" id="{12D09940-C327-4A2F-866D-23054FA0022C}"/>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Tree>
    <p:extLst>
      <p:ext uri="{BB962C8B-B14F-4D97-AF65-F5344CB8AC3E}">
        <p14:creationId xmlns:p14="http://schemas.microsoft.com/office/powerpoint/2010/main" val="220256670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FC05CDB2-32DE-42E2-A11A-8C4D4A7F738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7CB32EFF-201B-4E20-AF33-F9DF163A6BB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A393A613-7B49-4466-9A00-0BA71AC57C83}"/>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FINAL r1" id="{A0FAAAC1-76CA-427D-9A4A-FB6FD9FD0F89}" vid="{0C862CF0-615B-48AB-95B7-90EFC9EA1EE8}"/>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FINAL r1" id="{A0FAAAC1-76CA-427D-9A4A-FB6FD9FD0F89}" vid="{D7BF0A5A-D5AF-4999-99B2-1413F29A42E6}"/>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FINAL r1" id="{A0FAAAC1-76CA-427D-9A4A-FB6FD9FD0F89}" vid="{0CDF9713-4D68-4B09-9AF9-56BFEE4C9F86}"/>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D6905B-35C2-4AF9-BB80-9C0F485F2DA3}" vid="{FB4ABA3F-9DA8-4F0E-8280-A2850E6BC786}"/>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4x3" id="{0E710A2E-45F9-47D1-B5FA-8F08A6C37AFD}" vid="{8CCDE3C9-E160-48CA-B235-7934175CD7EB}"/>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D6905B-35C2-4AF9-BB80-9C0F485F2DA3}" vid="{4F777CCF-DB6E-4042-ACFA-96D7BFE4F6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33313896FC942BAADDDFA0B6B6E03" ma:contentTypeVersion="12" ma:contentTypeDescription="Create a new document." ma:contentTypeScope="" ma:versionID="e0fe9cf90204d2451b9fb281a0589b37">
  <xsd:schema xmlns:xsd="http://www.w3.org/2001/XMLSchema" xmlns:xs="http://www.w3.org/2001/XMLSchema" xmlns:p="http://schemas.microsoft.com/office/2006/metadata/properties" xmlns:ns2="0fab745a-773d-4ebf-adc0-1859dd9f0dde" xmlns:ns3="862eb986-9a2c-4e40-9118-4ed5f1d06d94" targetNamespace="http://schemas.microsoft.com/office/2006/metadata/properties" ma:root="true" ma:fieldsID="39112aea7d0a30e5205dfefb6331df1b" ns2:_="" ns3:_="">
    <xsd:import namespace="0fab745a-773d-4ebf-adc0-1859dd9f0dde"/>
    <xsd:import namespace="862eb986-9a2c-4e40-9118-4ed5f1d06d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ab745a-773d-4ebf-adc0-1859dd9f0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2eb986-9a2c-4e40-9118-4ed5f1d06d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D1B01C-85F6-4165-B967-56C7513E3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ab745a-773d-4ebf-adc0-1859dd9f0dde"/>
    <ds:schemaRef ds:uri="862eb986-9a2c-4e40-9118-4ed5f1d06d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3F3A2E-5CF1-4F9D-876A-636EF8E0632C}">
  <ds:schemaRefs>
    <ds:schemaRef ds:uri="http://schemas.microsoft.com/sharepoint/v3/contenttype/forms"/>
  </ds:schemaRefs>
</ds:datastoreItem>
</file>

<file path=customXml/itemProps3.xml><?xml version="1.0" encoding="utf-8"?>
<ds:datastoreItem xmlns:ds="http://schemas.openxmlformats.org/officeDocument/2006/customXml" ds:itemID="{D70CF8B3-BA12-494B-B47B-F38E44A05696}">
  <ds:schemaRefs>
    <ds:schemaRef ds:uri="0fab745a-773d-4ebf-adc0-1859dd9f0dde"/>
    <ds:schemaRef ds:uri="862eb986-9a2c-4e40-9118-4ed5f1d06d94"/>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LIFT 2020 Brand Guide v1</Template>
  <TotalTime>16940</TotalTime>
  <Words>958</Words>
  <Application>Microsoft Office PowerPoint</Application>
  <PresentationFormat>Widescreen</PresentationFormat>
  <Paragraphs>108</Paragraphs>
  <Slides>11</Slides>
  <Notes>0</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11</vt:i4>
      </vt:variant>
    </vt:vector>
  </HeadingPairs>
  <TitlesOfParts>
    <vt:vector size="25" baseType="lpstr">
      <vt:lpstr>Arial</vt:lpstr>
      <vt:lpstr>Calibri</vt:lpstr>
      <vt:lpstr>Calibri Light</vt:lpstr>
      <vt:lpstr>Courier New</vt:lpstr>
      <vt:lpstr>Effra</vt:lpstr>
      <vt:lpstr>1_Custom Design</vt:lpstr>
      <vt:lpstr>Office Theme</vt:lpstr>
      <vt:lpstr>1_Office Theme</vt:lpstr>
      <vt:lpstr>2_Custom Design</vt:lpstr>
      <vt:lpstr>2_Office Theme</vt:lpstr>
      <vt:lpstr>3_Office Theme</vt:lpstr>
      <vt:lpstr>3_Custom Design</vt:lpstr>
      <vt:lpstr>4_Office Theme</vt:lpstr>
      <vt:lpstr>5_Office Theme</vt:lpstr>
      <vt:lpstr>PowerPoint Presentation</vt:lpstr>
      <vt:lpstr>Hypersonics Challenge</vt:lpstr>
      <vt:lpstr>Hypersonics Challenge</vt:lpstr>
      <vt:lpstr>Hypersonics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Melvin Hawke</dc:creator>
  <cp:lastModifiedBy>Noel Mack</cp:lastModifiedBy>
  <cp:revision>32</cp:revision>
  <cp:lastPrinted>2020-01-22T13:52:04Z</cp:lastPrinted>
  <dcterms:created xsi:type="dcterms:W3CDTF">2020-02-13T15:50:21Z</dcterms:created>
  <dcterms:modified xsi:type="dcterms:W3CDTF">2021-04-19T23:20:58Z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0x010100BD033313896FC942BAADDDFA0B6B6E03</vt:lpwstr>
  </property>
</Properties>
</file>